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8" r:id="rId2"/>
    <p:sldId id="259" r:id="rId3"/>
    <p:sldId id="260" r:id="rId4"/>
    <p:sldId id="261"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18E"/>
    <a:srgbClr val="1846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89"/>
  </p:normalViewPr>
  <p:slideViewPr>
    <p:cSldViewPr snapToGrid="0" snapToObjects="1">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27347-78FC-428A-8EB6-C03F89F67AE3}" type="datetimeFigureOut">
              <a:rPr lang="en-US" smtClean="0"/>
              <a:t>7/22/2022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F9DC9-C64B-4815-B12E-4E99803EB297}" type="slidenum">
              <a:rPr lang="en-US" smtClean="0"/>
              <a:t>‹#›</a:t>
            </a:fld>
            <a:endParaRPr lang="en-US"/>
          </a:p>
        </p:txBody>
      </p:sp>
    </p:spTree>
    <p:extLst>
      <p:ext uri="{BB962C8B-B14F-4D97-AF65-F5344CB8AC3E}">
        <p14:creationId xmlns:p14="http://schemas.microsoft.com/office/powerpoint/2010/main" val="18313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2E31E-3EAE-CD2C-DBCD-980F87CE6468}"/>
              </a:ext>
            </a:extLst>
          </p:cNvPr>
          <p:cNvSpPr>
            <a:spLocks noGrp="1"/>
          </p:cNvSpPr>
          <p:nvPr>
            <p:ph type="ctrTitle"/>
          </p:nvPr>
        </p:nvSpPr>
        <p:spPr>
          <a:xfrm>
            <a:off x="1524000" y="1512328"/>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7F7A262-B7FD-74DD-CB52-D6BA24C006F2}"/>
              </a:ext>
            </a:extLst>
          </p:cNvPr>
          <p:cNvSpPr>
            <a:spLocks noGrp="1"/>
          </p:cNvSpPr>
          <p:nvPr>
            <p:ph type="subTitle" idx="1"/>
          </p:nvPr>
        </p:nvSpPr>
        <p:spPr>
          <a:xfrm>
            <a:off x="1524000" y="3992003"/>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55401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197E-EC6A-9EFB-582F-ECF7131CB4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E7C163A-AE89-1FC0-0D0A-F3B3DB21F8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A7A525C-37E8-2662-628C-409E07F5A9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18371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F550-A8A5-1F62-88BA-1ACA6521797E}"/>
              </a:ext>
            </a:extLst>
          </p:cNvPr>
          <p:cNvSpPr>
            <a:spLocks noGrp="1"/>
          </p:cNvSpPr>
          <p:nvPr>
            <p:ph type="title"/>
          </p:nvPr>
        </p:nvSpPr>
        <p:spPr>
          <a:xfrm>
            <a:off x="838200" y="1158500"/>
            <a:ext cx="10515600" cy="1325564"/>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BF558102-FC4D-6A0D-206D-C3653B4E4507}"/>
              </a:ext>
            </a:extLst>
          </p:cNvPr>
          <p:cNvSpPr>
            <a:spLocks noGrp="1"/>
          </p:cNvSpPr>
          <p:nvPr>
            <p:ph idx="1"/>
          </p:nvPr>
        </p:nvSpPr>
        <p:spPr>
          <a:xfrm>
            <a:off x="838200" y="2619001"/>
            <a:ext cx="10515600" cy="34052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1740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C2B9B7-D494-71E4-9C7D-E90035E0EEB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1717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CB7E6-989C-ABD6-9D91-15500127BA0C}"/>
              </a:ext>
            </a:extLst>
          </p:cNvPr>
          <p:cNvSpPr>
            <a:spLocks noGrp="1"/>
          </p:cNvSpPr>
          <p:nvPr>
            <p:ph type="title"/>
          </p:nvPr>
        </p:nvSpPr>
        <p:spPr>
          <a:xfrm>
            <a:off x="831850" y="1439023"/>
            <a:ext cx="105156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34F8C8F-32AF-CAD5-40D0-3E285D300C4B}"/>
              </a:ext>
            </a:extLst>
          </p:cNvPr>
          <p:cNvSpPr>
            <a:spLocks noGrp="1"/>
          </p:cNvSpPr>
          <p:nvPr>
            <p:ph type="body" idx="1"/>
          </p:nvPr>
        </p:nvSpPr>
        <p:spPr>
          <a:xfrm>
            <a:off x="831850" y="4589463"/>
            <a:ext cx="10515600" cy="1500187"/>
          </a:xfrm>
        </p:spPr>
        <p:txBody>
          <a:bodyPr/>
          <a:lstStyle>
            <a:lvl1pPr marL="0" indent="0">
              <a:buNone/>
              <a:defRPr sz="2400">
                <a:solidFill>
                  <a:srgbClr val="77C18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B14E7D0A-527B-9AA9-B7FA-3321701567B1}"/>
              </a:ext>
            </a:extLst>
          </p:cNvPr>
          <p:cNvCxnSpPr>
            <a:cxnSpLocks/>
          </p:cNvCxnSpPr>
          <p:nvPr userDrawn="1"/>
        </p:nvCxnSpPr>
        <p:spPr>
          <a:xfrm>
            <a:off x="-188259" y="6387353"/>
            <a:ext cx="12492318" cy="0"/>
          </a:xfrm>
          <a:prstGeom prst="line">
            <a:avLst/>
          </a:prstGeom>
          <a:ln>
            <a:solidFill>
              <a:srgbClr val="77C18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176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215317-0494-ECBD-9230-101052F136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4295057-C20C-2867-387E-4D39B1AABF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54DBCFF-C9AE-47E2-D1BC-8D57DAE3B21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6768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7F99-2648-33B9-E09B-F523DC3C97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FD710C-D54A-EFFC-70C5-0B5A4CC972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ACCBF6-26C9-807A-DB75-5B33D85BDB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103AC32-452D-7643-2208-A038F59679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1EAC429-7890-524C-DCEA-EC344DDAB31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36676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2732A-6C9C-54E6-2AE2-38A05177C95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41102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132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8C8CA-E727-BE86-2BDD-A78C8024B1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CB1652E-37D5-F3CF-E815-3E9AC54A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15976D-9BB6-DD34-CA5B-E8781F5FED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582866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E37A4F-9E84-CEC9-5C40-34BBB21918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52F20D6-81F8-8141-BAE6-39D0DBD6F4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89D67E30-89CC-0D74-65EA-E42793407850}"/>
              </a:ext>
            </a:extLst>
          </p:cNvPr>
          <p:cNvSpPr txBox="1">
            <a:spLocks/>
          </p:cNvSpPr>
          <p:nvPr userDrawn="1"/>
        </p:nvSpPr>
        <p:spPr>
          <a:xfrm>
            <a:off x="10654145" y="6492875"/>
            <a:ext cx="699655"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0" dirty="0"/>
              <a:t>© 2022</a:t>
            </a:r>
          </a:p>
        </p:txBody>
      </p:sp>
      <p:sp>
        <p:nvSpPr>
          <p:cNvPr id="9" name="Footer Placeholder 4">
            <a:extLst>
              <a:ext uri="{FF2B5EF4-FFF2-40B4-BE49-F238E27FC236}">
                <a16:creationId xmlns:a16="http://schemas.microsoft.com/office/drawing/2014/main" id="{E77E4449-8D63-5B31-7CB1-7110546DCD9A}"/>
              </a:ext>
            </a:extLst>
          </p:cNvPr>
          <p:cNvSpPr txBox="1">
            <a:spLocks/>
          </p:cNvSpPr>
          <p:nvPr userDrawn="1"/>
        </p:nvSpPr>
        <p:spPr>
          <a:xfrm>
            <a:off x="838200" y="6456314"/>
            <a:ext cx="3419476" cy="310487"/>
          </a:xfrm>
          <a:prstGeom prst="rect">
            <a:avLst/>
          </a:prstGeom>
        </p:spPr>
        <p:txBody>
          <a:bodyPr/>
          <a:lstStyle>
            <a:defPPr>
              <a:defRPr lang="en-US"/>
            </a:defPPr>
            <a:lvl1pPr marL="0" algn="l"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b="1" dirty="0"/>
              <a:t>civichospitaity.com</a:t>
            </a:r>
          </a:p>
        </p:txBody>
      </p:sp>
    </p:spTree>
    <p:extLst>
      <p:ext uri="{BB962C8B-B14F-4D97-AF65-F5344CB8AC3E}">
        <p14:creationId xmlns:p14="http://schemas.microsoft.com/office/powerpoint/2010/main" val="11095259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18464A"/>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8464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8464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8464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85;p13">
            <a:extLst>
              <a:ext uri="{FF2B5EF4-FFF2-40B4-BE49-F238E27FC236}">
                <a16:creationId xmlns:a16="http://schemas.microsoft.com/office/drawing/2014/main" id="{C969FCB9-BF84-8F7F-C3EE-CC1353692E09}"/>
              </a:ext>
            </a:extLst>
          </p:cNvPr>
          <p:cNvPicPr preferRelativeResize="0"/>
          <p:nvPr/>
        </p:nvPicPr>
        <p:blipFill>
          <a:blip r:embed="rId2">
            <a:alphaModFix/>
          </a:blip>
          <a:stretch>
            <a:fillRect/>
          </a:stretch>
        </p:blipFill>
        <p:spPr>
          <a:xfrm>
            <a:off x="960423" y="0"/>
            <a:ext cx="4942713" cy="6141720"/>
          </a:xfrm>
          <a:prstGeom prst="rect">
            <a:avLst/>
          </a:prstGeom>
          <a:noFill/>
          <a:ln>
            <a:noFill/>
          </a:ln>
        </p:spPr>
      </p:pic>
      <p:sp>
        <p:nvSpPr>
          <p:cNvPr id="3" name="Google Shape;84;p13">
            <a:extLst>
              <a:ext uri="{FF2B5EF4-FFF2-40B4-BE49-F238E27FC236}">
                <a16:creationId xmlns:a16="http://schemas.microsoft.com/office/drawing/2014/main" id="{578A6925-7CDD-B0DB-E50A-42DB423FDD0C}"/>
              </a:ext>
            </a:extLst>
          </p:cNvPr>
          <p:cNvSpPr txBox="1"/>
          <p:nvPr/>
        </p:nvSpPr>
        <p:spPr>
          <a:xfrm>
            <a:off x="6288865" y="4420100"/>
            <a:ext cx="4930500" cy="63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alibri"/>
                <a:ea typeface="Calibri"/>
                <a:cs typeface="Calibri"/>
                <a:sym typeface="Calibri"/>
              </a:rPr>
              <a:t>Photina, Samaritan woman, meets Jesus</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sz="1200" dirty="0">
                <a:latin typeface="Calibri"/>
                <a:ea typeface="Calibri"/>
                <a:cs typeface="Calibri"/>
                <a:sym typeface="Calibri"/>
              </a:rPr>
              <a:t>(Source: Nadahnuti ikonopisac, Public domain, via Wikimedia Commons</a:t>
            </a:r>
            <a:endParaRPr sz="1200" dirty="0">
              <a:latin typeface="Calibri"/>
              <a:ea typeface="Calibri"/>
              <a:cs typeface="Calibri"/>
              <a:sym typeface="Calibri"/>
            </a:endParaRPr>
          </a:p>
          <a:p>
            <a:pPr marL="0" lvl="0" indent="0" algn="l" rtl="0">
              <a:spcBef>
                <a:spcPts val="0"/>
              </a:spcBef>
              <a:spcAft>
                <a:spcPts val="0"/>
              </a:spcAft>
              <a:buNone/>
            </a:pPr>
            <a:r>
              <a:rPr lang="en" sz="1200" dirty="0">
                <a:latin typeface="Calibri"/>
                <a:ea typeface="Calibri"/>
                <a:cs typeface="Calibri"/>
                <a:sym typeface="Calibri"/>
              </a:rPr>
              <a:t>Link: https://commons.wikimedia.org/wiki/File:St_Photina.jpg)</a:t>
            </a:r>
            <a:endParaRPr sz="1200" dirty="0">
              <a:latin typeface="Calibri"/>
              <a:ea typeface="Calibri"/>
              <a:cs typeface="Calibri"/>
              <a:sym typeface="Calibri"/>
            </a:endParaRPr>
          </a:p>
        </p:txBody>
      </p:sp>
    </p:spTree>
    <p:extLst>
      <p:ext uri="{BB962C8B-B14F-4D97-AF65-F5344CB8AC3E}">
        <p14:creationId xmlns:p14="http://schemas.microsoft.com/office/powerpoint/2010/main" val="419923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831AE74-449B-8ACC-EEDA-64875A79F8B9}"/>
              </a:ext>
            </a:extLst>
          </p:cNvPr>
          <p:cNvSpPr txBox="1"/>
          <p:nvPr/>
        </p:nvSpPr>
        <p:spPr>
          <a:xfrm>
            <a:off x="266272" y="949580"/>
            <a:ext cx="11659455" cy="5355312"/>
          </a:xfrm>
          <a:prstGeom prst="rect">
            <a:avLst/>
          </a:prstGeom>
          <a:noFill/>
        </p:spPr>
        <p:txBody>
          <a:bodyPr wrap="square" rtlCol="0">
            <a:spAutoFit/>
          </a:bodyPr>
          <a:lstStyle/>
          <a:p>
            <a:r>
              <a:rPr lang="en-US" dirty="0"/>
              <a:t>Now when Jesus knew that the Pharisees had heard that he was winning and baptizing more disciples than John </a:t>
            </a:r>
            <a:r>
              <a:rPr lang="en-US" baseline="30000" dirty="0"/>
              <a:t>2 </a:t>
            </a:r>
            <a:r>
              <a:rPr lang="en-US" dirty="0"/>
              <a:t>(although Jesus himself was not baptizing, but his disciples were), </a:t>
            </a:r>
            <a:r>
              <a:rPr lang="en-US" baseline="30000" dirty="0"/>
              <a:t>3 </a:t>
            </a:r>
            <a:r>
              <a:rPr lang="en-US" dirty="0"/>
              <a:t>he left Judea and set out once more for Galilee.</a:t>
            </a:r>
          </a:p>
          <a:p>
            <a:r>
              <a:rPr lang="en-US" baseline="30000" dirty="0"/>
              <a:t>4 </a:t>
            </a:r>
            <a:r>
              <a:rPr lang="en-US" dirty="0"/>
              <a:t>But he had to pass through Samaria. </a:t>
            </a:r>
            <a:r>
              <a:rPr lang="en-US" baseline="30000" dirty="0"/>
              <a:t>5 </a:t>
            </a:r>
            <a:r>
              <a:rPr lang="en-US" dirty="0"/>
              <a:t>Now he came to a Samaritan town called Sychar, near the plot of land that Jacob had given to his son Joseph. </a:t>
            </a:r>
            <a:r>
              <a:rPr lang="en-US" baseline="30000" dirty="0"/>
              <a:t>6 </a:t>
            </a:r>
            <a:r>
              <a:rPr lang="en-US" dirty="0"/>
              <a:t>Jacob’s well was there, so Jesus, since he was tired from the journey, sat right down beside the well. It was about noon.</a:t>
            </a:r>
          </a:p>
          <a:p>
            <a:r>
              <a:rPr lang="en-US" baseline="30000" dirty="0"/>
              <a:t>7 </a:t>
            </a:r>
            <a:r>
              <a:rPr lang="en-US" dirty="0"/>
              <a:t>A Samaritan woman came to draw water. Jesus said to her, “Give me some water to drink.” </a:t>
            </a:r>
            <a:r>
              <a:rPr lang="en-US" baseline="30000" dirty="0"/>
              <a:t>8 </a:t>
            </a:r>
            <a:r>
              <a:rPr lang="en-US" dirty="0"/>
              <a:t>(For his disciples had gone off into the town to buy supplies.) </a:t>
            </a:r>
            <a:r>
              <a:rPr lang="en-US" baseline="30000" dirty="0"/>
              <a:t>9 </a:t>
            </a:r>
            <a:r>
              <a:rPr lang="en-US" dirty="0"/>
              <a:t>So the Samaritan woman said to him, “How can you—a Jew—ask me, a Samaritan woman, for water to drink?” (For Jews use nothing in common with Samaritans.)</a:t>
            </a:r>
          </a:p>
          <a:p>
            <a:r>
              <a:rPr lang="en-US" baseline="30000" dirty="0"/>
              <a:t>10 </a:t>
            </a:r>
            <a:r>
              <a:rPr lang="en-US" dirty="0"/>
              <a:t>Jesus answered her, “If you had known the gift of God and who it is who said to you, ‘Give me some water to drink,’ you would have asked him, and he would have given you living water.” </a:t>
            </a:r>
            <a:r>
              <a:rPr lang="en-US" baseline="30000" dirty="0"/>
              <a:t>11 </a:t>
            </a:r>
            <a:r>
              <a:rPr lang="en-US" dirty="0"/>
              <a:t>“Sir,” the woman said to him, “you have no bucket and the well is deep; where then do you get this living water? </a:t>
            </a:r>
            <a:r>
              <a:rPr lang="en-US" baseline="30000" dirty="0"/>
              <a:t>12 </a:t>
            </a:r>
            <a:r>
              <a:rPr lang="en-US" dirty="0"/>
              <a:t>Surely you’re not greater than our ancestor Jacob, are you? For he gave us this well and drank from it himself, along with his sons and his livestock.”</a:t>
            </a:r>
          </a:p>
          <a:p>
            <a:r>
              <a:rPr lang="en-US" baseline="30000" dirty="0"/>
              <a:t>13 </a:t>
            </a:r>
            <a:r>
              <a:rPr lang="en-US" dirty="0"/>
              <a:t>Jesus replied, “Everyone who drinks some of this water will be thirsty again. </a:t>
            </a:r>
            <a:r>
              <a:rPr lang="en-US" baseline="30000" dirty="0"/>
              <a:t>14 </a:t>
            </a:r>
            <a:r>
              <a:rPr lang="en-US" dirty="0"/>
              <a:t>But whoever drinks some of the water that I will give him will never be thirsty again, but the water that I will give him will become in him a fountain of water springing up to eternal life.” </a:t>
            </a:r>
            <a:r>
              <a:rPr lang="en-US" baseline="30000" dirty="0"/>
              <a:t>15 </a:t>
            </a:r>
            <a:r>
              <a:rPr lang="en-US" dirty="0"/>
              <a:t>The woman said to him, “Sir, give me this water, so that I will not be thirsty or have to come here to draw water.” </a:t>
            </a:r>
            <a:r>
              <a:rPr lang="en-US" baseline="30000" dirty="0"/>
              <a:t>16 </a:t>
            </a:r>
            <a:r>
              <a:rPr lang="en-US" dirty="0"/>
              <a:t>He said to her, “Go call your husband and come back here.” </a:t>
            </a:r>
            <a:r>
              <a:rPr lang="en-US" baseline="30000" dirty="0"/>
              <a:t>17 </a:t>
            </a:r>
            <a:r>
              <a:rPr lang="en-US" dirty="0"/>
              <a:t>The woman replied, “I have no husband.” Jesus said to her, “Right you are when you said, ‘I have no husband,’ </a:t>
            </a:r>
            <a:r>
              <a:rPr lang="en-US" baseline="30000" dirty="0"/>
              <a:t>18 </a:t>
            </a:r>
            <a:r>
              <a:rPr lang="en-US" dirty="0"/>
              <a:t>for you have had five husbands, and the man you are living with now is not your husband. This you said truthfully!”</a:t>
            </a:r>
          </a:p>
          <a:p>
            <a:endParaRPr lang="en-US" dirty="0"/>
          </a:p>
        </p:txBody>
      </p:sp>
    </p:spTree>
    <p:extLst>
      <p:ext uri="{BB962C8B-B14F-4D97-AF65-F5344CB8AC3E}">
        <p14:creationId xmlns:p14="http://schemas.microsoft.com/office/powerpoint/2010/main" val="3964763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89E823-F6CA-F2B2-27E7-15AF415A9740}"/>
              </a:ext>
            </a:extLst>
          </p:cNvPr>
          <p:cNvSpPr txBox="1"/>
          <p:nvPr/>
        </p:nvSpPr>
        <p:spPr>
          <a:xfrm>
            <a:off x="410624" y="827660"/>
            <a:ext cx="11324175" cy="3970318"/>
          </a:xfrm>
          <a:prstGeom prst="rect">
            <a:avLst/>
          </a:prstGeom>
          <a:noFill/>
        </p:spPr>
        <p:txBody>
          <a:bodyPr wrap="square" rtlCol="0">
            <a:spAutoFit/>
          </a:bodyPr>
          <a:lstStyle/>
          <a:p>
            <a:r>
              <a:rPr lang="en-US" baseline="30000" dirty="0">
                <a:cs typeface="Arial" panose="020B0604020202020204" pitchFamily="34" charset="0"/>
              </a:rPr>
              <a:t>19 </a:t>
            </a:r>
            <a:r>
              <a:rPr lang="en-US" dirty="0">
                <a:cs typeface="Arial" panose="020B0604020202020204" pitchFamily="34" charset="0"/>
              </a:rPr>
              <a:t>The woman said to him, “Sir, I see that you are a prophet. </a:t>
            </a:r>
            <a:r>
              <a:rPr lang="en-US" baseline="30000" dirty="0">
                <a:cs typeface="Arial" panose="020B0604020202020204" pitchFamily="34" charset="0"/>
              </a:rPr>
              <a:t>20 </a:t>
            </a:r>
            <a:r>
              <a:rPr lang="en-US" dirty="0">
                <a:cs typeface="Arial" panose="020B0604020202020204" pitchFamily="34" charset="0"/>
              </a:rPr>
              <a:t>Our fathers worshiped on this mountain, and you people say that the place where people must worship is in Jerusalem.” </a:t>
            </a:r>
            <a:r>
              <a:rPr lang="en-US" baseline="30000" dirty="0">
                <a:cs typeface="Arial" panose="020B0604020202020204" pitchFamily="34" charset="0"/>
              </a:rPr>
              <a:t>21 </a:t>
            </a:r>
            <a:r>
              <a:rPr lang="en-US" dirty="0">
                <a:cs typeface="Arial" panose="020B0604020202020204" pitchFamily="34" charset="0"/>
              </a:rPr>
              <a:t>Jesus said to her, “Believe me, woman, a time is coming when you will worship the Father neither on this mountain nor in Jerusalem. </a:t>
            </a:r>
            <a:r>
              <a:rPr lang="en-US" baseline="30000" dirty="0">
                <a:cs typeface="Arial" panose="020B0604020202020204" pitchFamily="34" charset="0"/>
              </a:rPr>
              <a:t>22 </a:t>
            </a:r>
            <a:r>
              <a:rPr lang="en-US" dirty="0">
                <a:cs typeface="Arial" panose="020B0604020202020204" pitchFamily="34" charset="0"/>
              </a:rPr>
              <a:t>You people worship what you do not know. We worship what we know, because salvation is from the Jews. </a:t>
            </a:r>
            <a:r>
              <a:rPr lang="en-US" baseline="30000" dirty="0">
                <a:cs typeface="Arial" panose="020B0604020202020204" pitchFamily="34" charset="0"/>
              </a:rPr>
              <a:t>23 </a:t>
            </a:r>
            <a:r>
              <a:rPr lang="en-US" dirty="0">
                <a:cs typeface="Arial" panose="020B0604020202020204" pitchFamily="34" charset="0"/>
              </a:rPr>
              <a:t>But a time is coming—and now is here—when the true worshipers will worship the Father in spirit and truth, for the Father seeks such people to be his worshipers. </a:t>
            </a:r>
            <a:r>
              <a:rPr lang="en-US" baseline="30000" dirty="0">
                <a:cs typeface="Arial" panose="020B0604020202020204" pitchFamily="34" charset="0"/>
              </a:rPr>
              <a:t>24 </a:t>
            </a:r>
            <a:r>
              <a:rPr lang="en-US" dirty="0">
                <a:cs typeface="Arial" panose="020B0604020202020204" pitchFamily="34" charset="0"/>
              </a:rPr>
              <a:t>God is spirit, and the people who worship him must worship in spirit and truth.” </a:t>
            </a:r>
            <a:r>
              <a:rPr lang="en-US" baseline="30000" dirty="0">
                <a:cs typeface="Arial" panose="020B0604020202020204" pitchFamily="34" charset="0"/>
              </a:rPr>
              <a:t>25 </a:t>
            </a:r>
            <a:r>
              <a:rPr lang="en-US" dirty="0">
                <a:cs typeface="Arial" panose="020B0604020202020204" pitchFamily="34" charset="0"/>
              </a:rPr>
              <a:t>The woman said to him, “I know that Messiah is coming” (the one called Christ); “whenever he comes, he will tell us everything.” </a:t>
            </a:r>
            <a:r>
              <a:rPr lang="en-US" baseline="30000" dirty="0">
                <a:cs typeface="Arial" panose="020B0604020202020204" pitchFamily="34" charset="0"/>
              </a:rPr>
              <a:t>26 </a:t>
            </a:r>
            <a:r>
              <a:rPr lang="en-US" dirty="0">
                <a:cs typeface="Arial" panose="020B0604020202020204" pitchFamily="34" charset="0"/>
              </a:rPr>
              <a:t>Jesus said to her, “I, the one speaking to you, am he.”</a:t>
            </a:r>
          </a:p>
          <a:p>
            <a:r>
              <a:rPr lang="en-US" baseline="30000" dirty="0">
                <a:cs typeface="Arial" panose="020B0604020202020204" pitchFamily="34" charset="0"/>
              </a:rPr>
              <a:t>27 </a:t>
            </a:r>
            <a:r>
              <a:rPr lang="en-US" dirty="0">
                <a:cs typeface="Arial" panose="020B0604020202020204" pitchFamily="34" charset="0"/>
              </a:rPr>
              <a:t>Now at that very moment his disciples came back. They were shocked because he was speaking with a woman. However, no one said, “What do you want?” or “Why are you speaking with her?” </a:t>
            </a:r>
            <a:r>
              <a:rPr lang="en-US" baseline="30000" dirty="0">
                <a:cs typeface="Arial" panose="020B0604020202020204" pitchFamily="34" charset="0"/>
              </a:rPr>
              <a:t>28 </a:t>
            </a:r>
            <a:r>
              <a:rPr lang="en-US" dirty="0">
                <a:cs typeface="Arial" panose="020B0604020202020204" pitchFamily="34" charset="0"/>
              </a:rPr>
              <a:t>Then the woman left her water jar, went off into the town and said to the people, </a:t>
            </a:r>
            <a:r>
              <a:rPr lang="en-US" baseline="30000" dirty="0">
                <a:cs typeface="Arial" panose="020B0604020202020204" pitchFamily="34" charset="0"/>
              </a:rPr>
              <a:t>29 </a:t>
            </a:r>
            <a:r>
              <a:rPr lang="en-US" dirty="0">
                <a:cs typeface="Arial" panose="020B0604020202020204" pitchFamily="34" charset="0"/>
              </a:rPr>
              <a:t>“Come, see a man who told me everything I ever did. Surely he can’t be the Messiah, can he?” </a:t>
            </a:r>
            <a:r>
              <a:rPr lang="en-US" baseline="30000" dirty="0">
                <a:cs typeface="Arial" panose="020B0604020202020204" pitchFamily="34" charset="0"/>
              </a:rPr>
              <a:t>30 </a:t>
            </a:r>
            <a:r>
              <a:rPr lang="en-US" dirty="0">
                <a:cs typeface="Arial" panose="020B0604020202020204" pitchFamily="34" charset="0"/>
              </a:rPr>
              <a:t>So they left the town and began coming to him.</a:t>
            </a:r>
          </a:p>
          <a:p>
            <a:endParaRPr lang="en-US" dirty="0">
              <a:cs typeface="Arial" panose="020B0604020202020204" pitchFamily="34" charset="0"/>
            </a:endParaRPr>
          </a:p>
          <a:p>
            <a:r>
              <a:rPr lang="en-US" dirty="0">
                <a:cs typeface="Arial" panose="020B0604020202020204" pitchFamily="34" charset="0"/>
              </a:rPr>
              <a:t>John 4: 1-30, NET</a:t>
            </a:r>
          </a:p>
        </p:txBody>
      </p:sp>
    </p:spTree>
    <p:extLst>
      <p:ext uri="{BB962C8B-B14F-4D97-AF65-F5344CB8AC3E}">
        <p14:creationId xmlns:p14="http://schemas.microsoft.com/office/powerpoint/2010/main" val="2297605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106;p17">
            <a:extLst>
              <a:ext uri="{FF2B5EF4-FFF2-40B4-BE49-F238E27FC236}">
                <a16:creationId xmlns:a16="http://schemas.microsoft.com/office/drawing/2014/main" id="{38138236-D0D5-A87D-8038-07ADA7204F69}"/>
              </a:ext>
            </a:extLst>
          </p:cNvPr>
          <p:cNvSpPr/>
          <p:nvPr/>
        </p:nvSpPr>
        <p:spPr>
          <a:xfrm>
            <a:off x="5305835" y="2902825"/>
            <a:ext cx="1482000" cy="15738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000000"/>
                </a:solidFill>
                <a:effectLst/>
                <a:uLnTx/>
                <a:uFillTx/>
                <a:latin typeface="Arial"/>
                <a:cs typeface="Arial"/>
                <a:sym typeface="Arial"/>
              </a:rPr>
              <a:t>Samaritan Woman</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1" name="Google Shape;107;p17">
            <a:extLst>
              <a:ext uri="{FF2B5EF4-FFF2-40B4-BE49-F238E27FC236}">
                <a16:creationId xmlns:a16="http://schemas.microsoft.com/office/drawing/2014/main" id="{340B85F5-2EE6-3178-08DF-853CE959854D}"/>
              </a:ext>
            </a:extLst>
          </p:cNvPr>
          <p:cNvSpPr/>
          <p:nvPr/>
        </p:nvSpPr>
        <p:spPr>
          <a:xfrm>
            <a:off x="3187385" y="176942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108;p17">
            <a:extLst>
              <a:ext uri="{FF2B5EF4-FFF2-40B4-BE49-F238E27FC236}">
                <a16:creationId xmlns:a16="http://schemas.microsoft.com/office/drawing/2014/main" id="{5BEF7B80-CAA8-53FA-09FF-A389C39079F3}"/>
              </a:ext>
            </a:extLst>
          </p:cNvPr>
          <p:cNvSpPr/>
          <p:nvPr/>
        </p:nvSpPr>
        <p:spPr>
          <a:xfrm>
            <a:off x="4520660" y="465820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109;p17">
            <a:extLst>
              <a:ext uri="{FF2B5EF4-FFF2-40B4-BE49-F238E27FC236}">
                <a16:creationId xmlns:a16="http://schemas.microsoft.com/office/drawing/2014/main" id="{AC1B1B87-478D-ACF0-1836-C59DEF9CA3A1}"/>
              </a:ext>
            </a:extLst>
          </p:cNvPr>
          <p:cNvSpPr/>
          <p:nvPr/>
        </p:nvSpPr>
        <p:spPr>
          <a:xfrm>
            <a:off x="3187385" y="340255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110;p17">
            <a:extLst>
              <a:ext uri="{FF2B5EF4-FFF2-40B4-BE49-F238E27FC236}">
                <a16:creationId xmlns:a16="http://schemas.microsoft.com/office/drawing/2014/main" id="{96C6B64A-F069-B2BD-2CF4-AA6007DFDCB8}"/>
              </a:ext>
            </a:extLst>
          </p:cNvPr>
          <p:cNvSpPr/>
          <p:nvPr/>
        </p:nvSpPr>
        <p:spPr>
          <a:xfrm>
            <a:off x="7332960" y="176942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111;p17">
            <a:extLst>
              <a:ext uri="{FF2B5EF4-FFF2-40B4-BE49-F238E27FC236}">
                <a16:creationId xmlns:a16="http://schemas.microsoft.com/office/drawing/2014/main" id="{A317F2F5-C3CB-52FD-8305-A94A42F3B8E4}"/>
              </a:ext>
            </a:extLst>
          </p:cNvPr>
          <p:cNvSpPr/>
          <p:nvPr/>
        </p:nvSpPr>
        <p:spPr>
          <a:xfrm>
            <a:off x="5442735" y="150475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112;p17">
            <a:extLst>
              <a:ext uri="{FF2B5EF4-FFF2-40B4-BE49-F238E27FC236}">
                <a16:creationId xmlns:a16="http://schemas.microsoft.com/office/drawing/2014/main" id="{0CF96005-31BF-6FF6-AAF0-F06804B6616B}"/>
              </a:ext>
            </a:extLst>
          </p:cNvPr>
          <p:cNvSpPr/>
          <p:nvPr/>
        </p:nvSpPr>
        <p:spPr>
          <a:xfrm>
            <a:off x="6787960" y="457877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 name="Google Shape;113;p17">
            <a:extLst>
              <a:ext uri="{FF2B5EF4-FFF2-40B4-BE49-F238E27FC236}">
                <a16:creationId xmlns:a16="http://schemas.microsoft.com/office/drawing/2014/main" id="{A25A9AC6-1356-E424-E75B-FE1754A6DF61}"/>
              </a:ext>
            </a:extLst>
          </p:cNvPr>
          <p:cNvSpPr/>
          <p:nvPr/>
        </p:nvSpPr>
        <p:spPr>
          <a:xfrm>
            <a:off x="7710185" y="317410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 name="Google Shape;105;p17">
            <a:extLst>
              <a:ext uri="{FF2B5EF4-FFF2-40B4-BE49-F238E27FC236}">
                <a16:creationId xmlns:a16="http://schemas.microsoft.com/office/drawing/2014/main" id="{FDD19BFA-26D7-D81A-ADFA-6A570ABD185D}"/>
              </a:ext>
            </a:extLst>
          </p:cNvPr>
          <p:cNvSpPr txBox="1">
            <a:spLocks/>
          </p:cNvSpPr>
          <p:nvPr/>
        </p:nvSpPr>
        <p:spPr>
          <a:xfrm>
            <a:off x="1707600" y="313250"/>
            <a:ext cx="8776800" cy="857400"/>
          </a:xfrm>
          <a:prstGeom prst="rect">
            <a:avLst/>
          </a:prstGeom>
        </p:spPr>
        <p:txBody>
          <a:bodyPr spcFirstLastPara="1" wrap="square" lIns="91425" tIns="91425" rIns="91425" bIns="91425" anchor="ctr" anchorCtr="0">
            <a:noAutofit/>
          </a:bodyPr>
          <a:lst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a:lstStyle>
          <a:p>
            <a:pPr algn="ctr">
              <a:spcBef>
                <a:spcPts val="0"/>
              </a:spcBef>
            </a:pPr>
            <a:r>
              <a:rPr lang="en-US" sz="3700" dirty="0">
                <a:ea typeface="Proxima Nova"/>
                <a:sym typeface="Proxima Nova"/>
              </a:rPr>
              <a:t>What do we know about the woman?</a:t>
            </a:r>
          </a:p>
        </p:txBody>
      </p:sp>
    </p:spTree>
    <p:extLst>
      <p:ext uri="{BB962C8B-B14F-4D97-AF65-F5344CB8AC3E}">
        <p14:creationId xmlns:p14="http://schemas.microsoft.com/office/powerpoint/2010/main" val="3298807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106;p17">
            <a:extLst>
              <a:ext uri="{FF2B5EF4-FFF2-40B4-BE49-F238E27FC236}">
                <a16:creationId xmlns:a16="http://schemas.microsoft.com/office/drawing/2014/main" id="{38138236-D0D5-A87D-8038-07ADA7204F69}"/>
              </a:ext>
            </a:extLst>
          </p:cNvPr>
          <p:cNvSpPr/>
          <p:nvPr/>
        </p:nvSpPr>
        <p:spPr>
          <a:xfrm>
            <a:off x="5305835" y="2902825"/>
            <a:ext cx="1482000" cy="15738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 sz="1400" b="0" i="0" u="none" strike="noStrike" kern="0" cap="none" spc="0" normalizeH="0" baseline="0" noProof="0" dirty="0">
                <a:ln>
                  <a:noFill/>
                </a:ln>
                <a:solidFill>
                  <a:srgbClr val="000000"/>
                </a:solidFill>
                <a:effectLst/>
                <a:uLnTx/>
                <a:uFillTx/>
                <a:latin typeface="Arial"/>
                <a:cs typeface="Arial"/>
                <a:sym typeface="Arial"/>
              </a:rPr>
              <a:t>Jesus</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1" name="Google Shape;107;p17">
            <a:extLst>
              <a:ext uri="{FF2B5EF4-FFF2-40B4-BE49-F238E27FC236}">
                <a16:creationId xmlns:a16="http://schemas.microsoft.com/office/drawing/2014/main" id="{340B85F5-2EE6-3178-08DF-853CE959854D}"/>
              </a:ext>
            </a:extLst>
          </p:cNvPr>
          <p:cNvSpPr/>
          <p:nvPr/>
        </p:nvSpPr>
        <p:spPr>
          <a:xfrm>
            <a:off x="3187385" y="176942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108;p17">
            <a:extLst>
              <a:ext uri="{FF2B5EF4-FFF2-40B4-BE49-F238E27FC236}">
                <a16:creationId xmlns:a16="http://schemas.microsoft.com/office/drawing/2014/main" id="{5BEF7B80-CAA8-53FA-09FF-A389C39079F3}"/>
              </a:ext>
            </a:extLst>
          </p:cNvPr>
          <p:cNvSpPr/>
          <p:nvPr/>
        </p:nvSpPr>
        <p:spPr>
          <a:xfrm>
            <a:off x="4520660" y="465820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109;p17">
            <a:extLst>
              <a:ext uri="{FF2B5EF4-FFF2-40B4-BE49-F238E27FC236}">
                <a16:creationId xmlns:a16="http://schemas.microsoft.com/office/drawing/2014/main" id="{AC1B1B87-478D-ACF0-1836-C59DEF9CA3A1}"/>
              </a:ext>
            </a:extLst>
          </p:cNvPr>
          <p:cNvSpPr/>
          <p:nvPr/>
        </p:nvSpPr>
        <p:spPr>
          <a:xfrm>
            <a:off x="3187385" y="340255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110;p17">
            <a:extLst>
              <a:ext uri="{FF2B5EF4-FFF2-40B4-BE49-F238E27FC236}">
                <a16:creationId xmlns:a16="http://schemas.microsoft.com/office/drawing/2014/main" id="{96C6B64A-F069-B2BD-2CF4-AA6007DFDCB8}"/>
              </a:ext>
            </a:extLst>
          </p:cNvPr>
          <p:cNvSpPr/>
          <p:nvPr/>
        </p:nvSpPr>
        <p:spPr>
          <a:xfrm>
            <a:off x="7332960" y="176942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5" name="Google Shape;111;p17">
            <a:extLst>
              <a:ext uri="{FF2B5EF4-FFF2-40B4-BE49-F238E27FC236}">
                <a16:creationId xmlns:a16="http://schemas.microsoft.com/office/drawing/2014/main" id="{A317F2F5-C3CB-52FD-8305-A94A42F3B8E4}"/>
              </a:ext>
            </a:extLst>
          </p:cNvPr>
          <p:cNvSpPr/>
          <p:nvPr/>
        </p:nvSpPr>
        <p:spPr>
          <a:xfrm>
            <a:off x="5442735" y="150475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6" name="Google Shape;112;p17">
            <a:extLst>
              <a:ext uri="{FF2B5EF4-FFF2-40B4-BE49-F238E27FC236}">
                <a16:creationId xmlns:a16="http://schemas.microsoft.com/office/drawing/2014/main" id="{0CF96005-31BF-6FF6-AAF0-F06804B6616B}"/>
              </a:ext>
            </a:extLst>
          </p:cNvPr>
          <p:cNvSpPr/>
          <p:nvPr/>
        </p:nvSpPr>
        <p:spPr>
          <a:xfrm>
            <a:off x="6787960" y="4578775"/>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7" name="Google Shape;113;p17">
            <a:extLst>
              <a:ext uri="{FF2B5EF4-FFF2-40B4-BE49-F238E27FC236}">
                <a16:creationId xmlns:a16="http://schemas.microsoft.com/office/drawing/2014/main" id="{A25A9AC6-1356-E424-E75B-FE1754A6DF61}"/>
              </a:ext>
            </a:extLst>
          </p:cNvPr>
          <p:cNvSpPr/>
          <p:nvPr/>
        </p:nvSpPr>
        <p:spPr>
          <a:xfrm>
            <a:off x="7710185" y="3174100"/>
            <a:ext cx="1074000" cy="1074000"/>
          </a:xfrm>
          <a:prstGeom prst="ellipse">
            <a:avLst/>
          </a:prstGeom>
          <a:noFill/>
          <a:ln w="19050" cap="flat" cmpd="sng">
            <a:solidFill>
              <a:srgbClr val="7F6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8" name="Google Shape;105;p17">
            <a:extLst>
              <a:ext uri="{FF2B5EF4-FFF2-40B4-BE49-F238E27FC236}">
                <a16:creationId xmlns:a16="http://schemas.microsoft.com/office/drawing/2014/main" id="{FDD19BFA-26D7-D81A-ADFA-6A570ABD185D}"/>
              </a:ext>
            </a:extLst>
          </p:cNvPr>
          <p:cNvSpPr txBox="1">
            <a:spLocks/>
          </p:cNvSpPr>
          <p:nvPr/>
        </p:nvSpPr>
        <p:spPr>
          <a:xfrm>
            <a:off x="1028700" y="367788"/>
            <a:ext cx="10134600" cy="857400"/>
          </a:xfrm>
          <a:prstGeom prst="rect">
            <a:avLst/>
          </a:prstGeom>
        </p:spPr>
        <p:txBody>
          <a:bodyPr spcFirstLastPara="1" wrap="square" lIns="91425" tIns="91425" rIns="91425" bIns="91425" anchor="ctr" anchorCtr="0">
            <a:noAutofit/>
          </a:bodyPr>
          <a:lstStyle>
            <a:lvl1pPr algn="l" defTabSz="914400" rtl="0" eaLnBrk="1" latinLnBrk="0" hangingPunct="1">
              <a:lnSpc>
                <a:spcPct val="90000"/>
              </a:lnSpc>
              <a:spcBef>
                <a:spcPct val="0"/>
              </a:spcBef>
              <a:buNone/>
              <a:defRPr sz="4400" b="1" kern="1200">
                <a:solidFill>
                  <a:srgbClr val="18464A"/>
                </a:solidFill>
                <a:latin typeface="Arial" panose="020B0604020202020204" pitchFamily="34" charset="0"/>
                <a:ea typeface="+mj-ea"/>
                <a:cs typeface="Arial" panose="020B0604020202020204" pitchFamily="34" charset="0"/>
              </a:defRPr>
            </a:lvl1pPr>
          </a:lstStyle>
          <a:p>
            <a:pPr algn="ctr">
              <a:spcBef>
                <a:spcPts val="0"/>
              </a:spcBef>
            </a:pPr>
            <a:r>
              <a:rPr lang="en" sz="4000" dirty="0">
                <a:ea typeface="Proxima Nova"/>
                <a:sym typeface="Proxima Nova"/>
              </a:rPr>
              <a:t>What do we know about Jesus from this passage?</a:t>
            </a:r>
            <a:endParaRPr lang="en-US" sz="3700" dirty="0">
              <a:ea typeface="Proxima Nova"/>
              <a:sym typeface="Proxima Nova"/>
            </a:endParaRPr>
          </a:p>
        </p:txBody>
      </p:sp>
    </p:spTree>
    <p:extLst>
      <p:ext uri="{BB962C8B-B14F-4D97-AF65-F5344CB8AC3E}">
        <p14:creationId xmlns:p14="http://schemas.microsoft.com/office/powerpoint/2010/main" val="820357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Autosaved]" id="{F55EB257-35A8-E942-9632-542530A8A2C4}" vid="{EC6BB37F-0948-4541-BE9A-E5CFBF68F01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TheCivicHospitalityProject_SlideTemplate (1)</Template>
  <TotalTime>113</TotalTime>
  <Words>818</Words>
  <Application>Microsoft Office PowerPoint</Application>
  <PresentationFormat>Widescreen</PresentationFormat>
  <Paragraphs>19</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Rau</dc:creator>
  <cp:lastModifiedBy>David Smith</cp:lastModifiedBy>
  <cp:revision>12</cp:revision>
  <dcterms:created xsi:type="dcterms:W3CDTF">2022-07-13T13:29:46Z</dcterms:created>
  <dcterms:modified xsi:type="dcterms:W3CDTF">2022-07-22T18:39:19Z</dcterms:modified>
</cp:coreProperties>
</file>