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7" r:id="rId2"/>
    <p:sldId id="258" r:id="rId3"/>
    <p:sldId id="259" r:id="rId4"/>
    <p:sldId id="26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C18E"/>
    <a:srgbClr val="1846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89"/>
  </p:normalViewPr>
  <p:slideViewPr>
    <p:cSldViewPr snapToGrid="0" snapToObjects="1">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F27347-78FC-428A-8EB6-C03F89F67AE3}" type="datetimeFigureOut">
              <a:rPr lang="en-US" smtClean="0"/>
              <a:t>7/14/2022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FF9DC9-C64B-4815-B12E-4E99803EB297}" type="slidenum">
              <a:rPr lang="en-US" smtClean="0"/>
              <a:t>‹#›</a:t>
            </a:fld>
            <a:endParaRPr lang="en-US"/>
          </a:p>
        </p:txBody>
      </p:sp>
    </p:spTree>
    <p:extLst>
      <p:ext uri="{BB962C8B-B14F-4D97-AF65-F5344CB8AC3E}">
        <p14:creationId xmlns:p14="http://schemas.microsoft.com/office/powerpoint/2010/main" val="1831391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FF9DC9-C64B-4815-B12E-4E99803EB297}" type="slidenum">
              <a:rPr lang="en-US" smtClean="0"/>
              <a:t>3</a:t>
            </a:fld>
            <a:endParaRPr lang="en-US"/>
          </a:p>
        </p:txBody>
      </p:sp>
    </p:spTree>
    <p:extLst>
      <p:ext uri="{BB962C8B-B14F-4D97-AF65-F5344CB8AC3E}">
        <p14:creationId xmlns:p14="http://schemas.microsoft.com/office/powerpoint/2010/main" val="1874766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FF9DC9-C64B-4815-B12E-4E99803EB297}" type="slidenum">
              <a:rPr lang="en-US" smtClean="0"/>
              <a:t>4</a:t>
            </a:fld>
            <a:endParaRPr lang="en-US"/>
          </a:p>
        </p:txBody>
      </p:sp>
    </p:spTree>
    <p:extLst>
      <p:ext uri="{BB962C8B-B14F-4D97-AF65-F5344CB8AC3E}">
        <p14:creationId xmlns:p14="http://schemas.microsoft.com/office/powerpoint/2010/main" val="37550117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2E31E-3EAE-CD2C-DBCD-980F87CE6468}"/>
              </a:ext>
            </a:extLst>
          </p:cNvPr>
          <p:cNvSpPr>
            <a:spLocks noGrp="1"/>
          </p:cNvSpPr>
          <p:nvPr>
            <p:ph type="ctrTitle"/>
          </p:nvPr>
        </p:nvSpPr>
        <p:spPr>
          <a:xfrm>
            <a:off x="1524000" y="1512328"/>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F7A262-B7FD-74DD-CB52-D6BA24C006F2}"/>
              </a:ext>
            </a:extLst>
          </p:cNvPr>
          <p:cNvSpPr>
            <a:spLocks noGrp="1"/>
          </p:cNvSpPr>
          <p:nvPr>
            <p:ph type="subTitle" idx="1"/>
          </p:nvPr>
        </p:nvSpPr>
        <p:spPr>
          <a:xfrm>
            <a:off x="1524000" y="3992003"/>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55401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C197E-EC6A-9EFB-582F-ECF7131CB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7C163A-AE89-1FC0-0D0A-F3B3DB21F8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A7A525C-37E8-2662-628C-409E07F5A9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83718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DF550-A8A5-1F62-88BA-1ACA6521797E}"/>
              </a:ext>
            </a:extLst>
          </p:cNvPr>
          <p:cNvSpPr>
            <a:spLocks noGrp="1"/>
          </p:cNvSpPr>
          <p:nvPr>
            <p:ph type="title"/>
          </p:nvPr>
        </p:nvSpPr>
        <p:spPr>
          <a:xfrm>
            <a:off x="838200" y="1158500"/>
            <a:ext cx="10515600" cy="132556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BF558102-FC4D-6A0D-206D-C3653B4E4507}"/>
              </a:ext>
            </a:extLst>
          </p:cNvPr>
          <p:cNvSpPr>
            <a:spLocks noGrp="1"/>
          </p:cNvSpPr>
          <p:nvPr>
            <p:ph idx="1"/>
          </p:nvPr>
        </p:nvSpPr>
        <p:spPr>
          <a:xfrm>
            <a:off x="838200" y="2619001"/>
            <a:ext cx="10515600" cy="3405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7406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C2B9B7-D494-71E4-9C7D-E90035E0EEB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71717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CB7E6-989C-ABD6-9D91-15500127BA0C}"/>
              </a:ext>
            </a:extLst>
          </p:cNvPr>
          <p:cNvSpPr>
            <a:spLocks noGrp="1"/>
          </p:cNvSpPr>
          <p:nvPr>
            <p:ph type="title"/>
          </p:nvPr>
        </p:nvSpPr>
        <p:spPr>
          <a:xfrm>
            <a:off x="831850" y="1439023"/>
            <a:ext cx="105156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34F8C8F-32AF-CAD5-40D0-3E285D300C4B}"/>
              </a:ext>
            </a:extLst>
          </p:cNvPr>
          <p:cNvSpPr>
            <a:spLocks noGrp="1"/>
          </p:cNvSpPr>
          <p:nvPr>
            <p:ph type="body" idx="1"/>
          </p:nvPr>
        </p:nvSpPr>
        <p:spPr>
          <a:xfrm>
            <a:off x="831850" y="4589463"/>
            <a:ext cx="10515600" cy="1500187"/>
          </a:xfrm>
        </p:spPr>
        <p:txBody>
          <a:bodyPr/>
          <a:lstStyle>
            <a:lvl1pPr marL="0" indent="0">
              <a:buNone/>
              <a:defRPr sz="2400">
                <a:solidFill>
                  <a:srgbClr val="77C18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B14E7D0A-527B-9AA9-B7FA-3321701567B1}"/>
              </a:ext>
            </a:extLst>
          </p:cNvPr>
          <p:cNvCxnSpPr>
            <a:cxnSpLocks/>
          </p:cNvCxnSpPr>
          <p:nvPr userDrawn="1"/>
        </p:nvCxnSpPr>
        <p:spPr>
          <a:xfrm>
            <a:off x="-188259" y="6387353"/>
            <a:ext cx="12492318" cy="0"/>
          </a:xfrm>
          <a:prstGeom prst="line">
            <a:avLst/>
          </a:prstGeom>
          <a:ln>
            <a:solidFill>
              <a:srgbClr val="77C18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5176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15317-0494-ECBD-9230-101052F136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295057-C20C-2867-387E-4D39B1AABF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4DBCFF-C9AE-47E2-D1BC-8D57DAE3B2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6768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47F99-2648-33B9-E09B-F523DC3C97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FD710C-D54A-EFFC-70C5-0B5A4CC972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ACCBF6-26C9-807A-DB75-5B33D85BDB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03AC32-452D-7643-2208-A038F59679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EAC429-7890-524C-DCEA-EC344DDAB3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6676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2732A-6C9C-54E6-2AE2-38A05177C95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41102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1132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8C8CA-E727-BE86-2BDD-A78C8024B1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B1652E-37D5-F3CF-E815-3E9AC54A30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15976D-9BB6-DD34-CA5B-E8781F5FED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82866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E37A4F-9E84-CEC9-5C40-34BBB21918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52F20D6-81F8-8141-BAE6-39D0DBD6F4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89D67E30-89CC-0D74-65EA-E42793407850}"/>
              </a:ext>
            </a:extLst>
          </p:cNvPr>
          <p:cNvSpPr txBox="1">
            <a:spLocks/>
          </p:cNvSpPr>
          <p:nvPr userDrawn="1"/>
        </p:nvSpPr>
        <p:spPr>
          <a:xfrm>
            <a:off x="10654145" y="6492875"/>
            <a:ext cx="699655" cy="310487"/>
          </a:xfrm>
          <a:prstGeom prst="rect">
            <a:avLst/>
          </a:prstGeom>
        </p:spPr>
        <p:txBody>
          <a:bodyPr/>
          <a:lstStyle>
            <a:defPPr>
              <a:defRPr lang="en-US"/>
            </a:defPPr>
            <a:lvl1pPr marL="0" algn="l"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b="0" dirty="0"/>
              <a:t>© 2022</a:t>
            </a:r>
          </a:p>
        </p:txBody>
      </p:sp>
      <p:sp>
        <p:nvSpPr>
          <p:cNvPr id="9" name="Footer Placeholder 4">
            <a:extLst>
              <a:ext uri="{FF2B5EF4-FFF2-40B4-BE49-F238E27FC236}">
                <a16:creationId xmlns:a16="http://schemas.microsoft.com/office/drawing/2014/main" id="{E77E4449-8D63-5B31-7CB1-7110546DCD9A}"/>
              </a:ext>
            </a:extLst>
          </p:cNvPr>
          <p:cNvSpPr txBox="1">
            <a:spLocks/>
          </p:cNvSpPr>
          <p:nvPr userDrawn="1"/>
        </p:nvSpPr>
        <p:spPr>
          <a:xfrm>
            <a:off x="838200" y="6456314"/>
            <a:ext cx="3419476" cy="310487"/>
          </a:xfrm>
          <a:prstGeom prst="rect">
            <a:avLst/>
          </a:prstGeom>
        </p:spPr>
        <p:txBody>
          <a:bodyPr/>
          <a:lstStyle>
            <a:defPPr>
              <a:defRPr lang="en-US"/>
            </a:defPPr>
            <a:lvl1pPr marL="0" algn="l"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t>civichospitaity.com</a:t>
            </a:r>
          </a:p>
        </p:txBody>
      </p:sp>
    </p:spTree>
    <p:extLst>
      <p:ext uri="{BB962C8B-B14F-4D97-AF65-F5344CB8AC3E}">
        <p14:creationId xmlns:p14="http://schemas.microsoft.com/office/powerpoint/2010/main" val="1109525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2" r:id="rId5"/>
    <p:sldLayoutId id="2147483653" r:id="rId6"/>
    <p:sldLayoutId id="2147483654" r:id="rId7"/>
    <p:sldLayoutId id="2147483655" r:id="rId8"/>
    <p:sldLayoutId id="2147483656" r:id="rId9"/>
    <p:sldLayoutId id="2147483657" r:id="rId10"/>
  </p:sldLayoutIdLst>
  <p:txStyles>
    <p:titleStyle>
      <a:lvl1pPr algn="l" defTabSz="914400" rtl="0" eaLnBrk="1" latinLnBrk="0" hangingPunct="1">
        <a:lnSpc>
          <a:spcPct val="90000"/>
        </a:lnSpc>
        <a:spcBef>
          <a:spcPct val="0"/>
        </a:spcBef>
        <a:buNone/>
        <a:defRPr sz="4400" b="1" kern="1200">
          <a:solidFill>
            <a:srgbClr val="18464A"/>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8464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8464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8464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8464A"/>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8464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7C03D-F735-4BE7-DA80-9E34F25702A8}"/>
              </a:ext>
            </a:extLst>
          </p:cNvPr>
          <p:cNvSpPr>
            <a:spLocks noGrp="1"/>
          </p:cNvSpPr>
          <p:nvPr>
            <p:ph type="title"/>
          </p:nvPr>
        </p:nvSpPr>
        <p:spPr/>
        <p:txBody>
          <a:bodyPr/>
          <a:lstStyle/>
          <a:p>
            <a:r>
              <a:rPr lang="en-US" dirty="0"/>
              <a:t>What is Government For?</a:t>
            </a:r>
            <a:endParaRPr lang="en-US" sz="4400" dirty="0"/>
          </a:p>
        </p:txBody>
      </p:sp>
      <p:sp>
        <p:nvSpPr>
          <p:cNvPr id="3" name="Content Placeholder 2">
            <a:extLst>
              <a:ext uri="{FF2B5EF4-FFF2-40B4-BE49-F238E27FC236}">
                <a16:creationId xmlns:a16="http://schemas.microsoft.com/office/drawing/2014/main" id="{08E20BA5-15B1-88B3-6A27-3ED136F8D0B1}"/>
              </a:ext>
            </a:extLst>
          </p:cNvPr>
          <p:cNvSpPr>
            <a:spLocks noGrp="1"/>
          </p:cNvSpPr>
          <p:nvPr>
            <p:ph idx="1"/>
          </p:nvPr>
        </p:nvSpPr>
        <p:spPr/>
        <p:txBody>
          <a:bodyPr>
            <a:normAutofit fontScale="92500" lnSpcReduction="10000"/>
          </a:bodyPr>
          <a:lstStyle/>
          <a:p>
            <a:pPr marL="0" indent="0" algn="l">
              <a:buNone/>
            </a:pPr>
            <a:r>
              <a:rPr lang="en-US" b="0" i="0" u="none" strike="noStrike" baseline="0" dirty="0">
                <a:latin typeface="Calibri" panose="020F0502020204030204" pitchFamily="34" charset="0"/>
              </a:rPr>
              <a:t>“The purpose of government is to enable the people of a nation to live in safety and happiness. Government exists for the interests of the governed, not for the governors.” - Thomas Jefferson</a:t>
            </a:r>
            <a:endParaRPr lang="en-US" b="0" i="0" u="none" strike="noStrike" baseline="0" dirty="0">
              <a:latin typeface="Sitka Text" panose="02000505000000020004" pitchFamily="2" charset="0"/>
            </a:endParaRPr>
          </a:p>
          <a:p>
            <a:pPr marL="0" indent="0" algn="l">
              <a:buNone/>
            </a:pPr>
            <a:r>
              <a:rPr lang="en-US" b="0" i="0" u="none" strike="noStrike" baseline="0" dirty="0">
                <a:latin typeface="Calibri" panose="020F0502020204030204" pitchFamily="34" charset="0"/>
              </a:rPr>
              <a:t>“In framing a government which is to be administered by men over men you must first enable the government to control the governed; and in the next place oblige it to control itself.” - James Madison</a:t>
            </a:r>
            <a:endParaRPr lang="en-US" b="0" i="0" u="none" strike="noStrike" baseline="0" dirty="0">
              <a:latin typeface="Sitka Text" panose="02000505000000020004" pitchFamily="2" charset="0"/>
            </a:endParaRPr>
          </a:p>
          <a:p>
            <a:pPr marL="0" indent="0" algn="l">
              <a:buNone/>
            </a:pPr>
            <a:r>
              <a:rPr lang="en-US" b="0" i="0" u="none" strike="noStrike" baseline="0" dirty="0">
                <a:latin typeface="Calibri" panose="020F0502020204030204" pitchFamily="34" charset="0"/>
              </a:rPr>
              <a:t>“Why has government been instituted at all? Because the passions of man will not conform to the dictates of reason and justice without constraint.” - Alexander Hamilton</a:t>
            </a:r>
            <a:endParaRPr lang="en-US" dirty="0"/>
          </a:p>
        </p:txBody>
      </p:sp>
    </p:spTree>
    <p:extLst>
      <p:ext uri="{BB962C8B-B14F-4D97-AF65-F5344CB8AC3E}">
        <p14:creationId xmlns:p14="http://schemas.microsoft.com/office/powerpoint/2010/main" val="1280523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8345F2-D4E1-FC96-46DC-17190336942E}"/>
              </a:ext>
            </a:extLst>
          </p:cNvPr>
          <p:cNvSpPr>
            <a:spLocks noGrp="1"/>
          </p:cNvSpPr>
          <p:nvPr>
            <p:ph sz="half" idx="1"/>
          </p:nvPr>
        </p:nvSpPr>
        <p:spPr>
          <a:xfrm>
            <a:off x="838200" y="868680"/>
            <a:ext cx="5181600" cy="5308283"/>
          </a:xfrm>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For Solomon.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O God, grant the king the ability to make just decisions.</a:t>
            </a:r>
            <a:b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Grant the king’s son the ability to make fair decisions.</a:t>
            </a:r>
            <a:b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600" b="0" i="0" u="none" strike="noStrike" kern="1200" cap="none" spc="0" normalizeH="0" baseline="30000" noProof="0" dirty="0">
                <a:ln>
                  <a:noFill/>
                </a:ln>
                <a:solidFill>
                  <a:prstClr val="black"/>
                </a:solidFill>
                <a:effectLst/>
                <a:uLnTx/>
                <a:uFillTx/>
                <a:latin typeface="Calibri" panose="020F0502020204030204"/>
                <a:ea typeface="+mn-ea"/>
                <a:cs typeface="+mn-cs"/>
              </a:rPr>
              <a:t>2 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Then he will judge your people fairly,</a:t>
            </a:r>
            <a:b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and your oppressed ones equitably.</a:t>
            </a:r>
            <a:b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600" b="0" i="0" u="none" strike="noStrike" kern="1200" cap="none" spc="0" normalizeH="0" baseline="30000" noProof="0" dirty="0">
                <a:ln>
                  <a:noFill/>
                </a:ln>
                <a:solidFill>
                  <a:prstClr val="black"/>
                </a:solidFill>
                <a:effectLst/>
                <a:uLnTx/>
                <a:uFillTx/>
                <a:latin typeface="Calibri" panose="020F0502020204030204"/>
                <a:ea typeface="+mn-ea"/>
                <a:cs typeface="+mn-cs"/>
              </a:rPr>
              <a:t>3 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mountains will bring news of peace to the people,</a:t>
            </a:r>
            <a:b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and the hills will announce justice.</a:t>
            </a:r>
            <a:b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600" b="0" i="0" u="none" strike="noStrike" kern="1200" cap="none" spc="0" normalizeH="0" baseline="30000" noProof="0" dirty="0">
                <a:ln>
                  <a:noFill/>
                </a:ln>
                <a:solidFill>
                  <a:prstClr val="black"/>
                </a:solidFill>
                <a:effectLst/>
                <a:uLnTx/>
                <a:uFillTx/>
                <a:latin typeface="Calibri" panose="020F0502020204030204"/>
                <a:ea typeface="+mn-ea"/>
                <a:cs typeface="+mn-cs"/>
              </a:rPr>
              <a:t>4 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He will defend the oppressed among the people;</a:t>
            </a:r>
            <a:b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he will deliver the children of the poor</a:t>
            </a:r>
            <a:b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and crush the oppressor.</a:t>
            </a:r>
            <a:b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600" b="0" i="0" u="none" strike="noStrike" kern="1200" cap="none" spc="0" normalizeH="0" baseline="30000" noProof="0" dirty="0">
                <a:ln>
                  <a:noFill/>
                </a:ln>
                <a:solidFill>
                  <a:prstClr val="black"/>
                </a:solidFill>
                <a:effectLst/>
                <a:uLnTx/>
                <a:uFillTx/>
                <a:latin typeface="Calibri" panose="020F0502020204030204"/>
                <a:ea typeface="+mn-ea"/>
                <a:cs typeface="+mn-cs"/>
              </a:rPr>
              <a:t>5 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People will fear you as long as the sun and moon remain in the sky,</a:t>
            </a:r>
            <a:b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for generation after generation.</a:t>
            </a:r>
            <a:b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600" b="0" i="0" u="none" strike="noStrike" kern="1200" cap="none" spc="0" normalizeH="0" baseline="30000" noProof="0" dirty="0">
                <a:ln>
                  <a:noFill/>
                </a:ln>
                <a:solidFill>
                  <a:prstClr val="black"/>
                </a:solidFill>
                <a:effectLst/>
                <a:uLnTx/>
                <a:uFillTx/>
                <a:latin typeface="Calibri" panose="020F0502020204030204"/>
                <a:ea typeface="+mn-ea"/>
                <a:cs typeface="+mn-cs"/>
              </a:rPr>
              <a:t>6 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He will descend like rain on the mown grass,</a:t>
            </a:r>
            <a:b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like showers that drench the earth.</a:t>
            </a:r>
            <a:b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600" b="0" i="0" u="none" strike="noStrike" kern="1200" cap="none" spc="0" normalizeH="0" baseline="30000" noProof="0" dirty="0">
                <a:ln>
                  <a:noFill/>
                </a:ln>
                <a:solidFill>
                  <a:prstClr val="black"/>
                </a:solidFill>
                <a:effectLst/>
                <a:uLnTx/>
                <a:uFillTx/>
                <a:latin typeface="Calibri" panose="020F0502020204030204"/>
                <a:ea typeface="+mn-ea"/>
                <a:cs typeface="+mn-cs"/>
              </a:rPr>
              <a:t>7 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During his days the godly will flourish;</a:t>
            </a:r>
            <a:b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peace will prevail as long as the moon remains in the sky.</a:t>
            </a:r>
            <a:b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600" b="0" i="0" u="none" strike="noStrike" kern="1200" cap="none" spc="0" normalizeH="0" baseline="30000" noProof="0" dirty="0">
                <a:ln>
                  <a:noFill/>
                </a:ln>
                <a:solidFill>
                  <a:prstClr val="black"/>
                </a:solidFill>
                <a:effectLst/>
                <a:uLnTx/>
                <a:uFillTx/>
                <a:latin typeface="Calibri" panose="020F0502020204030204"/>
                <a:ea typeface="+mn-ea"/>
                <a:cs typeface="+mn-cs"/>
              </a:rPr>
              <a:t>8 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May he rule from sea to sea,</a:t>
            </a:r>
            <a:b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and from the Euphrates River to the ends of the earth.</a:t>
            </a:r>
            <a:b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600" b="0" i="0" u="none" strike="noStrike" kern="1200" cap="none" spc="0" normalizeH="0" baseline="30000" noProof="0" dirty="0">
                <a:ln>
                  <a:noFill/>
                </a:ln>
                <a:solidFill>
                  <a:prstClr val="black"/>
                </a:solidFill>
                <a:effectLst/>
                <a:uLnTx/>
                <a:uFillTx/>
                <a:latin typeface="Calibri" panose="020F0502020204030204"/>
                <a:ea typeface="+mn-ea"/>
                <a:cs typeface="+mn-cs"/>
              </a:rPr>
              <a:t>9 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Before him the coastlands will bow down,</a:t>
            </a:r>
            <a:b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and his enemies will lick the dust.</a:t>
            </a:r>
            <a:b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600" b="0" i="0" u="none" strike="noStrike" kern="1200" cap="none" spc="0" normalizeH="0" baseline="30000" noProof="0" dirty="0">
                <a:ln>
                  <a:noFill/>
                </a:ln>
                <a:solidFill>
                  <a:prstClr val="black"/>
                </a:solidFill>
                <a:effectLst/>
                <a:uLnTx/>
                <a:uFillTx/>
                <a:latin typeface="Calibri" panose="020F0502020204030204"/>
                <a:ea typeface="+mn-ea"/>
                <a:cs typeface="+mn-cs"/>
              </a:rPr>
              <a:t>10 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kings of Tarshish and the coastlands will offer gifts;</a:t>
            </a:r>
            <a:b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kings of Sheba and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Seba</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will bring tribute.</a:t>
            </a:r>
            <a:endParaRPr lang="en-US" sz="1600" dirty="0"/>
          </a:p>
        </p:txBody>
      </p:sp>
      <p:sp>
        <p:nvSpPr>
          <p:cNvPr id="4" name="Content Placeholder 3">
            <a:extLst>
              <a:ext uri="{FF2B5EF4-FFF2-40B4-BE49-F238E27FC236}">
                <a16:creationId xmlns:a16="http://schemas.microsoft.com/office/drawing/2014/main" id="{405B2FDF-28DA-2143-09FD-0B2A97C49652}"/>
              </a:ext>
            </a:extLst>
          </p:cNvPr>
          <p:cNvSpPr>
            <a:spLocks noGrp="1"/>
          </p:cNvSpPr>
          <p:nvPr>
            <p:ph sz="half" idx="2"/>
          </p:nvPr>
        </p:nvSpPr>
        <p:spPr>
          <a:xfrm>
            <a:off x="6172200" y="868680"/>
            <a:ext cx="5181600" cy="5308283"/>
          </a:xfrm>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900" b="0" i="0" u="none" strike="noStrike" kern="1200" cap="none" spc="0" normalizeH="0" baseline="30000" noProof="0" dirty="0">
                <a:ln>
                  <a:noFill/>
                </a:ln>
                <a:solidFill>
                  <a:prstClr val="black"/>
                </a:solidFill>
                <a:effectLst/>
                <a:uLnTx/>
                <a:uFillTx/>
                <a:latin typeface="Calibri" panose="020F0502020204030204"/>
                <a:ea typeface="+mn-ea"/>
                <a:cs typeface="+mn-cs"/>
              </a:rPr>
              <a:t>11 </a:t>
            </a: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All kings will bow down to him;</a:t>
            </a:r>
            <a:b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all nations will serve him.</a:t>
            </a:r>
            <a:b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900" b="0" i="0" u="none" strike="noStrike" kern="1200" cap="none" spc="0" normalizeH="0" baseline="30000" noProof="0" dirty="0">
                <a:ln>
                  <a:noFill/>
                </a:ln>
                <a:solidFill>
                  <a:prstClr val="black"/>
                </a:solidFill>
                <a:effectLst/>
                <a:uLnTx/>
                <a:uFillTx/>
                <a:latin typeface="Calibri" panose="020F0502020204030204"/>
                <a:ea typeface="+mn-ea"/>
                <a:cs typeface="+mn-cs"/>
              </a:rPr>
              <a:t>12 </a:t>
            </a: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For he will rescue the needy when they cry out for help,</a:t>
            </a:r>
            <a:b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and the oppressed who have no defender.</a:t>
            </a:r>
            <a:b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900" b="0" i="0" u="none" strike="noStrike" kern="1200" cap="none" spc="0" normalizeH="0" baseline="30000" noProof="0" dirty="0">
                <a:ln>
                  <a:noFill/>
                </a:ln>
                <a:solidFill>
                  <a:prstClr val="black"/>
                </a:solidFill>
                <a:effectLst/>
                <a:uLnTx/>
                <a:uFillTx/>
                <a:latin typeface="Calibri" panose="020F0502020204030204"/>
                <a:ea typeface="+mn-ea"/>
                <a:cs typeface="+mn-cs"/>
              </a:rPr>
              <a:t>13 </a:t>
            </a: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He will take pity on the poor and needy;</a:t>
            </a:r>
            <a:b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the lives of the needy he will save.</a:t>
            </a:r>
            <a:b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900" b="0" i="0" u="none" strike="noStrike" kern="1200" cap="none" spc="0" normalizeH="0" baseline="30000" noProof="0" dirty="0">
                <a:ln>
                  <a:noFill/>
                </a:ln>
                <a:solidFill>
                  <a:prstClr val="black"/>
                </a:solidFill>
                <a:effectLst/>
                <a:uLnTx/>
                <a:uFillTx/>
                <a:latin typeface="Calibri" panose="020F0502020204030204"/>
                <a:ea typeface="+mn-ea"/>
                <a:cs typeface="+mn-cs"/>
              </a:rPr>
              <a:t>14 </a:t>
            </a: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From harm and violence he will defend them;</a:t>
            </a:r>
            <a:b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he will value their lives.</a:t>
            </a:r>
            <a:b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900" b="0" i="0" u="none" strike="noStrike" kern="1200" cap="none" spc="0" normalizeH="0" baseline="30000" noProof="0" dirty="0">
                <a:ln>
                  <a:noFill/>
                </a:ln>
                <a:solidFill>
                  <a:prstClr val="black"/>
                </a:solidFill>
                <a:effectLst/>
                <a:uLnTx/>
                <a:uFillTx/>
                <a:latin typeface="Calibri" panose="020F0502020204030204"/>
                <a:ea typeface="+mn-ea"/>
                <a:cs typeface="+mn-cs"/>
              </a:rPr>
              <a:t>15 </a:t>
            </a: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May he live! May they offer him gold from Sheba.</a:t>
            </a:r>
            <a:b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May they continually pray for him.</a:t>
            </a:r>
            <a:b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May they pronounce blessings on him all day long.</a:t>
            </a:r>
            <a:b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900" b="0" i="0" u="none" strike="noStrike" kern="1200" cap="none" spc="0" normalizeH="0" baseline="30000" noProof="0" dirty="0">
                <a:ln>
                  <a:noFill/>
                </a:ln>
                <a:solidFill>
                  <a:prstClr val="black"/>
                </a:solidFill>
                <a:effectLst/>
                <a:uLnTx/>
                <a:uFillTx/>
                <a:latin typeface="Calibri" panose="020F0502020204030204"/>
                <a:ea typeface="+mn-ea"/>
                <a:cs typeface="+mn-cs"/>
              </a:rPr>
              <a:t>16 </a:t>
            </a: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May there be an abundance of grain in the earth;</a:t>
            </a:r>
            <a:b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on the tops of the mountains may it sway.</a:t>
            </a:r>
            <a:b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May its fruit trees flourish like the forests of Lebanon.</a:t>
            </a:r>
            <a:b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May its crops be as abundant as the grass of the earth.</a:t>
            </a:r>
            <a:b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900" b="0" i="0" u="none" strike="noStrike" kern="1200" cap="none" spc="0" normalizeH="0" baseline="30000" noProof="0" dirty="0">
                <a:ln>
                  <a:noFill/>
                </a:ln>
                <a:solidFill>
                  <a:prstClr val="black"/>
                </a:solidFill>
                <a:effectLst/>
                <a:uLnTx/>
                <a:uFillTx/>
                <a:latin typeface="Calibri" panose="020F0502020204030204"/>
                <a:ea typeface="+mn-ea"/>
                <a:cs typeface="+mn-cs"/>
              </a:rPr>
              <a:t>17 </a:t>
            </a: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May his fame endure.</a:t>
            </a:r>
            <a:b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May his dynasty last as long as the sun remains in the sky.</a:t>
            </a:r>
            <a:b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May they use his name when they formulate their blessings.</a:t>
            </a:r>
            <a:b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May all nations consider him to be favored by God.</a:t>
            </a:r>
            <a:b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900" b="0" i="0" u="none" strike="noStrike" kern="1200" cap="none" spc="0" normalizeH="0" baseline="30000" noProof="0" dirty="0">
                <a:ln>
                  <a:noFill/>
                </a:ln>
                <a:solidFill>
                  <a:prstClr val="black"/>
                </a:solidFill>
                <a:effectLst/>
                <a:uLnTx/>
                <a:uFillTx/>
                <a:latin typeface="Calibri" panose="020F0502020204030204"/>
                <a:ea typeface="+mn-ea"/>
                <a:cs typeface="+mn-cs"/>
              </a:rPr>
              <a:t>18 </a:t>
            </a: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US" sz="1900" b="0" i="0" u="none" strike="noStrike" kern="1200" cap="small" spc="0" normalizeH="0" baseline="0" noProof="0" dirty="0">
                <a:ln>
                  <a:noFill/>
                </a:ln>
                <a:solidFill>
                  <a:prstClr val="black"/>
                </a:solidFill>
                <a:effectLst/>
                <a:uLnTx/>
                <a:uFillTx/>
                <a:latin typeface="Calibri" panose="020F0502020204030204"/>
                <a:ea typeface="+mn-ea"/>
                <a:cs typeface="+mn-cs"/>
              </a:rPr>
              <a:t>Lord</a:t>
            </a: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 God, the God of Israel, deserves praise.</a:t>
            </a:r>
            <a:b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He alone accomplishes amazing things.</a:t>
            </a:r>
            <a:b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900" b="0" i="0" u="none" strike="noStrike" kern="1200" cap="none" spc="0" normalizeH="0" baseline="30000" noProof="0" dirty="0">
                <a:ln>
                  <a:noFill/>
                </a:ln>
                <a:solidFill>
                  <a:prstClr val="black"/>
                </a:solidFill>
                <a:effectLst/>
                <a:uLnTx/>
                <a:uFillTx/>
                <a:latin typeface="Calibri" panose="020F0502020204030204"/>
                <a:ea typeface="+mn-ea"/>
                <a:cs typeface="+mn-cs"/>
              </a:rPr>
              <a:t>19 </a:t>
            </a: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His glorious name deserves praise forevermore.</a:t>
            </a:r>
            <a:b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May his majestic splendor fill the whole earth.</a:t>
            </a:r>
            <a:b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We agree! We agree!</a:t>
            </a:r>
            <a:b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900" b="0" i="0" u="none" strike="noStrike" kern="1200" cap="none" spc="0" normalizeH="0" baseline="30000" noProof="0" dirty="0">
                <a:ln>
                  <a:noFill/>
                </a:ln>
                <a:solidFill>
                  <a:prstClr val="black"/>
                </a:solidFill>
                <a:effectLst/>
                <a:uLnTx/>
                <a:uFillTx/>
                <a:latin typeface="Calibri" panose="020F0502020204030204"/>
                <a:ea typeface="+mn-ea"/>
                <a:cs typeface="+mn-cs"/>
              </a:rPr>
              <a:t>20 </a:t>
            </a: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This collection of the prayers of David son of Jesse ends here.</a:t>
            </a:r>
          </a:p>
          <a:p>
            <a:endParaRPr lang="en-US" dirty="0"/>
          </a:p>
        </p:txBody>
      </p:sp>
    </p:spTree>
    <p:extLst>
      <p:ext uri="{BB962C8B-B14F-4D97-AF65-F5344CB8AC3E}">
        <p14:creationId xmlns:p14="http://schemas.microsoft.com/office/powerpoint/2010/main" val="1902203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D6EA75-0C1B-458A-081E-2B61E6FD38BE}"/>
              </a:ext>
            </a:extLst>
          </p:cNvPr>
          <p:cNvSpPr>
            <a:spLocks noGrp="1"/>
          </p:cNvSpPr>
          <p:nvPr>
            <p:ph idx="1"/>
          </p:nvPr>
        </p:nvSpPr>
        <p:spPr>
          <a:xfrm>
            <a:off x="838200" y="1280161"/>
            <a:ext cx="10515600" cy="4744122"/>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 his old age Samuel appointed his sons as judges over Israel. </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2 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name of his firstborn son was Joel, and the name of his second son was Abijah. They were judges in Beer Sheba. </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3 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But his sons did not follow his ways. Instead, they made money dishonestly, accepted bribes, and perverted justice.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4 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 all the elders of Israel gathered together and approached Samuel at Ramah. </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5 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They said to him, “Look, you are old, and your sons don’t follow your ways. So now appoint over us a king to lead us, just like all the other nations have.”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6 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But this request displeased Samuel, for they said, “Give us a king to lead us.” So Samuel prayed to the </a:t>
            </a:r>
            <a:r>
              <a:rPr kumimoji="0" lang="en-US" sz="1800" b="0" i="0" u="none" strike="noStrike" kern="1200" cap="small" spc="0" normalizeH="0" baseline="0" noProof="0" dirty="0">
                <a:ln>
                  <a:noFill/>
                </a:ln>
                <a:solidFill>
                  <a:prstClr val="black"/>
                </a:solidFill>
                <a:effectLst/>
                <a:uLnTx/>
                <a:uFillTx/>
                <a:latin typeface="Calibri" panose="020F0502020204030204"/>
                <a:ea typeface="+mn-ea"/>
                <a:cs typeface="+mn-cs"/>
              </a:rPr>
              <a:t>Lord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7 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US" sz="1800" b="0" i="0" u="none" strike="noStrike" kern="1200" cap="small" spc="0" normalizeH="0" baseline="0" noProof="0" dirty="0">
                <a:ln>
                  <a:noFill/>
                </a:ln>
                <a:solidFill>
                  <a:prstClr val="black"/>
                </a:solidFill>
                <a:effectLst/>
                <a:uLnTx/>
                <a:uFillTx/>
                <a:latin typeface="Calibri" panose="020F0502020204030204"/>
                <a:ea typeface="+mn-ea"/>
                <a:cs typeface="+mn-cs"/>
              </a:rPr>
              <a:t>Lord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said to Samuel, “Do everything the people request of you. For it is not you that they have rejected, but it is me that they have rejected as their king. </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8 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Just as they have done from the day that I brought them up from Egypt until this very day, they have rejected me and have served other gods. This is what they are also doing to you. </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9 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 now do as they say. But you must warn them and make them aware of the policies of the king who will rule over them.”</a:t>
            </a:r>
          </a:p>
          <a:p>
            <a:endParaRPr lang="en-US" dirty="0"/>
          </a:p>
        </p:txBody>
      </p:sp>
      <p:sp>
        <p:nvSpPr>
          <p:cNvPr id="4" name="TextBox 3">
            <a:extLst>
              <a:ext uri="{FF2B5EF4-FFF2-40B4-BE49-F238E27FC236}">
                <a16:creationId xmlns:a16="http://schemas.microsoft.com/office/drawing/2014/main" id="{D1A3F469-64D0-C50C-59C7-FDA27D84D572}"/>
              </a:ext>
            </a:extLst>
          </p:cNvPr>
          <p:cNvSpPr txBox="1"/>
          <p:nvPr/>
        </p:nvSpPr>
        <p:spPr>
          <a:xfrm>
            <a:off x="7432158" y="5748025"/>
            <a:ext cx="3434316" cy="646331"/>
          </a:xfrm>
          <a:prstGeom prst="rect">
            <a:avLst/>
          </a:prstGeom>
          <a:noFill/>
        </p:spPr>
        <p:txBody>
          <a:bodyPr wrap="square" rtlCol="0">
            <a:spAutoFit/>
          </a:bodyPr>
          <a:lstStyle/>
          <a:p>
            <a:pPr marL="0" indent="0">
              <a:buNone/>
            </a:pPr>
            <a:r>
              <a:rPr lang="en-US" sz="1800" dirty="0"/>
              <a:t>1 Samuel 8, </a:t>
            </a:r>
            <a:r>
              <a:rPr lang="en-US" dirty="0"/>
              <a:t>NET</a:t>
            </a:r>
          </a:p>
          <a:p>
            <a:endParaRPr lang="en-US" dirty="0"/>
          </a:p>
        </p:txBody>
      </p:sp>
    </p:spTree>
    <p:extLst>
      <p:ext uri="{BB962C8B-B14F-4D97-AF65-F5344CB8AC3E}">
        <p14:creationId xmlns:p14="http://schemas.microsoft.com/office/powerpoint/2010/main" val="2873436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D6EA75-0C1B-458A-081E-2B61E6FD38BE}"/>
              </a:ext>
            </a:extLst>
          </p:cNvPr>
          <p:cNvSpPr>
            <a:spLocks noGrp="1"/>
          </p:cNvSpPr>
          <p:nvPr>
            <p:ph idx="1"/>
          </p:nvPr>
        </p:nvSpPr>
        <p:spPr>
          <a:xfrm>
            <a:off x="838200" y="1280161"/>
            <a:ext cx="10515600" cy="4744122"/>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10 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 Samuel spoke all the </a:t>
            </a:r>
            <a:r>
              <a:rPr kumimoji="0" lang="en-US" sz="1800" b="0" i="0" u="none" strike="noStrike" kern="1200" cap="small" spc="0" normalizeH="0" baseline="0" noProof="0" dirty="0">
                <a:ln>
                  <a:noFill/>
                </a:ln>
                <a:solidFill>
                  <a:prstClr val="black"/>
                </a:solidFill>
                <a:effectLst/>
                <a:uLnTx/>
                <a:uFillTx/>
                <a:latin typeface="Calibri" panose="020F0502020204030204"/>
                <a:ea typeface="+mn-ea"/>
                <a:cs typeface="+mn-cs"/>
              </a:rPr>
              <a:t>Lord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 words to the people who were asking him for a king. </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11 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He said, “Here are the policies of the king who will rule over you: He will conscript your sons and put them in his chariot forces and in his cavalry; they will run in front of his chariot. </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12 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He will appoint for himself leaders of thousands and leaders of fifties, as well as those who plow his ground, reap his harvest, and make his weapons of war and his chariot equipment. </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13 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He will take your daughters to be ointment makers, cooks, and bakers. </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14 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He will take your best fields, vineyards, and olive groves, and give them to his own servants. </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15 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He will demand a tenth of your seed and of the produce of your vineyards and give it to his administrators and his servants. </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16 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He will take your male and female servants, as well as your best cattle and your donkeys, and assign them for his own use. </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17 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He will demand a tenth of your flocks, and you yourselves will be his servants. </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18 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 that day you will cry out because of your king whom you have chosen for yourselves, but the </a:t>
            </a:r>
            <a:r>
              <a:rPr kumimoji="0" lang="en-US" sz="1800" b="0" i="0" u="none" strike="noStrike" kern="1200" cap="small" spc="0" normalizeH="0" baseline="0" noProof="0" dirty="0">
                <a:ln>
                  <a:noFill/>
                </a:ln>
                <a:solidFill>
                  <a:prstClr val="black"/>
                </a:solidFill>
                <a:effectLst/>
                <a:uLnTx/>
                <a:uFillTx/>
                <a:latin typeface="Calibri" panose="020F0502020204030204"/>
                <a:ea typeface="+mn-ea"/>
                <a:cs typeface="+mn-cs"/>
              </a:rPr>
              <a:t>Lord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won’t answer you in that day.”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19 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But the people refused to heed Samuel’s warning. Instead they said, “No! There will be a king over us! </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20 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We will be like all the other nations. Our king will judge us and lead us and fight our battles.”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21 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 Samuel listened to everything the people said and then reported it to the </a:t>
            </a:r>
            <a:r>
              <a:rPr kumimoji="0" lang="en-US" sz="1800" b="0" i="0" u="none" strike="noStrike" kern="1200" cap="small" spc="0" normalizeH="0" baseline="0" noProof="0" dirty="0">
                <a:ln>
                  <a:noFill/>
                </a:ln>
                <a:solidFill>
                  <a:prstClr val="black"/>
                </a:solidFill>
                <a:effectLst/>
                <a:uLnTx/>
                <a:uFillTx/>
                <a:latin typeface="Calibri" panose="020F0502020204030204"/>
                <a:ea typeface="+mn-ea"/>
                <a:cs typeface="+mn-cs"/>
              </a:rPr>
              <a:t>Lord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22 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US" sz="1800" b="0" i="0" u="none" strike="noStrike" kern="1200" cap="small" spc="0" normalizeH="0" baseline="0" noProof="0" dirty="0">
                <a:ln>
                  <a:noFill/>
                </a:ln>
                <a:solidFill>
                  <a:prstClr val="black"/>
                </a:solidFill>
                <a:effectLst/>
                <a:uLnTx/>
                <a:uFillTx/>
                <a:latin typeface="Calibri" panose="020F0502020204030204"/>
                <a:ea typeface="+mn-ea"/>
                <a:cs typeface="+mn-cs"/>
              </a:rPr>
              <a:t>Lord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said to Samuel, “Do as they say and install a king over them.” Then Samuel said to the men of Israel, “Each of you go back to his own city.”</a:t>
            </a:r>
          </a:p>
          <a:p>
            <a:endParaRPr lang="en-US" dirty="0"/>
          </a:p>
        </p:txBody>
      </p:sp>
      <p:sp>
        <p:nvSpPr>
          <p:cNvPr id="4" name="TextBox 3">
            <a:extLst>
              <a:ext uri="{FF2B5EF4-FFF2-40B4-BE49-F238E27FC236}">
                <a16:creationId xmlns:a16="http://schemas.microsoft.com/office/drawing/2014/main" id="{D1A3F469-64D0-C50C-59C7-FDA27D84D572}"/>
              </a:ext>
            </a:extLst>
          </p:cNvPr>
          <p:cNvSpPr txBox="1"/>
          <p:nvPr/>
        </p:nvSpPr>
        <p:spPr>
          <a:xfrm>
            <a:off x="7432158" y="5748025"/>
            <a:ext cx="3434316" cy="646331"/>
          </a:xfrm>
          <a:prstGeom prst="rect">
            <a:avLst/>
          </a:prstGeom>
          <a:noFill/>
        </p:spPr>
        <p:txBody>
          <a:bodyPr wrap="square" rtlCol="0">
            <a:spAutoFit/>
          </a:bodyPr>
          <a:lstStyle/>
          <a:p>
            <a:pPr marL="0" indent="0">
              <a:buNone/>
            </a:pPr>
            <a:r>
              <a:rPr lang="en-US" sz="1800" dirty="0"/>
              <a:t>1 Samuel 8, </a:t>
            </a:r>
            <a:r>
              <a:rPr lang="en-US" dirty="0"/>
              <a:t>NET</a:t>
            </a:r>
          </a:p>
          <a:p>
            <a:endParaRPr lang="en-US" dirty="0"/>
          </a:p>
        </p:txBody>
      </p:sp>
    </p:spTree>
    <p:extLst>
      <p:ext uri="{BB962C8B-B14F-4D97-AF65-F5344CB8AC3E}">
        <p14:creationId xmlns:p14="http://schemas.microsoft.com/office/powerpoint/2010/main" val="2282652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Autosaved]" id="{F55EB257-35A8-E942-9632-542530A8A2C4}" vid="{EC6BB37F-0948-4541-BE9A-E5CFBF68F0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TheCivicHospitalityProject_SlideTemplate (1)</Template>
  <TotalTime>80</TotalTime>
  <Words>1219</Words>
  <Application>Microsoft Office PowerPoint</Application>
  <PresentationFormat>Widescreen</PresentationFormat>
  <Paragraphs>17</Paragraphs>
  <Slides>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Sitka Text</vt:lpstr>
      <vt:lpstr>Office Theme</vt:lpstr>
      <vt:lpstr>What is Government For?</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Rau</dc:creator>
  <cp:lastModifiedBy>David Smith</cp:lastModifiedBy>
  <cp:revision>8</cp:revision>
  <dcterms:created xsi:type="dcterms:W3CDTF">2022-07-13T13:29:46Z</dcterms:created>
  <dcterms:modified xsi:type="dcterms:W3CDTF">2022-07-14T18:07:41Z</dcterms:modified>
</cp:coreProperties>
</file>