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9" r:id="rId2"/>
    <p:sldId id="261" r:id="rId3"/>
    <p:sldId id="262" r:id="rId4"/>
    <p:sldId id="263" r:id="rId5"/>
    <p:sldId id="26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C18E"/>
    <a:srgbClr val="1846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89"/>
  </p:normalViewPr>
  <p:slideViewPr>
    <p:cSldViewPr snapToGrid="0" snapToObjects="1">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F27347-78FC-428A-8EB6-C03F89F67AE3}" type="datetimeFigureOut">
              <a:rPr lang="en-US" smtClean="0"/>
              <a:t>7/22/2022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FF9DC9-C64B-4815-B12E-4E99803EB297}" type="slidenum">
              <a:rPr lang="en-US" smtClean="0"/>
              <a:t>‹#›</a:t>
            </a:fld>
            <a:endParaRPr lang="en-US"/>
          </a:p>
        </p:txBody>
      </p:sp>
    </p:spTree>
    <p:extLst>
      <p:ext uri="{BB962C8B-B14F-4D97-AF65-F5344CB8AC3E}">
        <p14:creationId xmlns:p14="http://schemas.microsoft.com/office/powerpoint/2010/main" val="1831391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E31E-3EAE-CD2C-DBCD-980F87CE6468}"/>
              </a:ext>
            </a:extLst>
          </p:cNvPr>
          <p:cNvSpPr>
            <a:spLocks noGrp="1"/>
          </p:cNvSpPr>
          <p:nvPr>
            <p:ph type="ctrTitle"/>
          </p:nvPr>
        </p:nvSpPr>
        <p:spPr>
          <a:xfrm>
            <a:off x="1524000" y="1512328"/>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F7A262-B7FD-74DD-CB52-D6BA24C006F2}"/>
              </a:ext>
            </a:extLst>
          </p:cNvPr>
          <p:cNvSpPr>
            <a:spLocks noGrp="1"/>
          </p:cNvSpPr>
          <p:nvPr>
            <p:ph type="subTitle" idx="1"/>
          </p:nvPr>
        </p:nvSpPr>
        <p:spPr>
          <a:xfrm>
            <a:off x="1524000" y="3992003"/>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55401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C197E-EC6A-9EFB-582F-ECF7131CB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7C163A-AE89-1FC0-0D0A-F3B3DB21F8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A7A525C-37E8-2662-628C-409E07F5A9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83718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DF550-A8A5-1F62-88BA-1ACA6521797E}"/>
              </a:ext>
            </a:extLst>
          </p:cNvPr>
          <p:cNvSpPr>
            <a:spLocks noGrp="1"/>
          </p:cNvSpPr>
          <p:nvPr>
            <p:ph type="title"/>
          </p:nvPr>
        </p:nvSpPr>
        <p:spPr>
          <a:xfrm>
            <a:off x="838200" y="1158500"/>
            <a:ext cx="10515600" cy="132556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BF558102-FC4D-6A0D-206D-C3653B4E4507}"/>
              </a:ext>
            </a:extLst>
          </p:cNvPr>
          <p:cNvSpPr>
            <a:spLocks noGrp="1"/>
          </p:cNvSpPr>
          <p:nvPr>
            <p:ph idx="1"/>
          </p:nvPr>
        </p:nvSpPr>
        <p:spPr>
          <a:xfrm>
            <a:off x="838200" y="2619001"/>
            <a:ext cx="10515600" cy="3405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7406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C2B9B7-D494-71E4-9C7D-E90035E0EEB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71717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CB7E6-989C-ABD6-9D91-15500127BA0C}"/>
              </a:ext>
            </a:extLst>
          </p:cNvPr>
          <p:cNvSpPr>
            <a:spLocks noGrp="1"/>
          </p:cNvSpPr>
          <p:nvPr>
            <p:ph type="title"/>
          </p:nvPr>
        </p:nvSpPr>
        <p:spPr>
          <a:xfrm>
            <a:off x="831850" y="1439023"/>
            <a:ext cx="105156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34F8C8F-32AF-CAD5-40D0-3E285D300C4B}"/>
              </a:ext>
            </a:extLst>
          </p:cNvPr>
          <p:cNvSpPr>
            <a:spLocks noGrp="1"/>
          </p:cNvSpPr>
          <p:nvPr>
            <p:ph type="body" idx="1"/>
          </p:nvPr>
        </p:nvSpPr>
        <p:spPr>
          <a:xfrm>
            <a:off x="831850" y="4589463"/>
            <a:ext cx="10515600" cy="1500187"/>
          </a:xfrm>
        </p:spPr>
        <p:txBody>
          <a:bodyPr/>
          <a:lstStyle>
            <a:lvl1pPr marL="0" indent="0">
              <a:buNone/>
              <a:defRPr sz="2400">
                <a:solidFill>
                  <a:srgbClr val="77C18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B14E7D0A-527B-9AA9-B7FA-3321701567B1}"/>
              </a:ext>
            </a:extLst>
          </p:cNvPr>
          <p:cNvCxnSpPr>
            <a:cxnSpLocks/>
          </p:cNvCxnSpPr>
          <p:nvPr userDrawn="1"/>
        </p:nvCxnSpPr>
        <p:spPr>
          <a:xfrm>
            <a:off x="-188259" y="6387353"/>
            <a:ext cx="12492318" cy="0"/>
          </a:xfrm>
          <a:prstGeom prst="line">
            <a:avLst/>
          </a:prstGeom>
          <a:ln>
            <a:solidFill>
              <a:srgbClr val="77C18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5176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15317-0494-ECBD-9230-101052F136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295057-C20C-2867-387E-4D39B1AABF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4DBCFF-C9AE-47E2-D1BC-8D57DAE3B2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6768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47F99-2648-33B9-E09B-F523DC3C97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FD710C-D54A-EFFC-70C5-0B5A4CC972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ACCBF6-26C9-807A-DB75-5B33D85BDB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03AC32-452D-7643-2208-A038F59679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EAC429-7890-524C-DCEA-EC344DDAB3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6676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2732A-6C9C-54E6-2AE2-38A05177C95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41102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1132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8C8CA-E727-BE86-2BDD-A78C8024B1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B1652E-37D5-F3CF-E815-3E9AC54A30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15976D-9BB6-DD34-CA5B-E8781F5FED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82866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E37A4F-9E84-CEC9-5C40-34BBB21918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52F20D6-81F8-8141-BAE6-39D0DBD6F4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89D67E30-89CC-0D74-65EA-E42793407850}"/>
              </a:ext>
            </a:extLst>
          </p:cNvPr>
          <p:cNvSpPr txBox="1">
            <a:spLocks/>
          </p:cNvSpPr>
          <p:nvPr userDrawn="1"/>
        </p:nvSpPr>
        <p:spPr>
          <a:xfrm>
            <a:off x="10654145" y="6492875"/>
            <a:ext cx="699655" cy="310487"/>
          </a:xfrm>
          <a:prstGeom prst="rect">
            <a:avLst/>
          </a:prstGeom>
        </p:spPr>
        <p:txBody>
          <a:bodyPr/>
          <a:lstStyle>
            <a:defPPr>
              <a:defRPr lang="en-US"/>
            </a:defPPr>
            <a:lvl1pPr marL="0" algn="l"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b="0" dirty="0"/>
              <a:t>© 2022</a:t>
            </a:r>
          </a:p>
        </p:txBody>
      </p:sp>
      <p:sp>
        <p:nvSpPr>
          <p:cNvPr id="9" name="Footer Placeholder 4">
            <a:extLst>
              <a:ext uri="{FF2B5EF4-FFF2-40B4-BE49-F238E27FC236}">
                <a16:creationId xmlns:a16="http://schemas.microsoft.com/office/drawing/2014/main" id="{E77E4449-8D63-5B31-7CB1-7110546DCD9A}"/>
              </a:ext>
            </a:extLst>
          </p:cNvPr>
          <p:cNvSpPr txBox="1">
            <a:spLocks/>
          </p:cNvSpPr>
          <p:nvPr userDrawn="1"/>
        </p:nvSpPr>
        <p:spPr>
          <a:xfrm>
            <a:off x="838200" y="6456314"/>
            <a:ext cx="3419476" cy="310487"/>
          </a:xfrm>
          <a:prstGeom prst="rect">
            <a:avLst/>
          </a:prstGeom>
        </p:spPr>
        <p:txBody>
          <a:bodyPr/>
          <a:lstStyle>
            <a:defPPr>
              <a:defRPr lang="en-US"/>
            </a:defPPr>
            <a:lvl1pPr marL="0" algn="l"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t>civichospitaity.com</a:t>
            </a:r>
          </a:p>
        </p:txBody>
      </p:sp>
    </p:spTree>
    <p:extLst>
      <p:ext uri="{BB962C8B-B14F-4D97-AF65-F5344CB8AC3E}">
        <p14:creationId xmlns:p14="http://schemas.microsoft.com/office/powerpoint/2010/main" val="1109525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53" r:id="rId6"/>
    <p:sldLayoutId id="2147483654" r:id="rId7"/>
    <p:sldLayoutId id="2147483655" r:id="rId8"/>
    <p:sldLayoutId id="2147483656" r:id="rId9"/>
    <p:sldLayoutId id="2147483657" r:id="rId10"/>
  </p:sldLayoutIdLst>
  <p:txStyles>
    <p:titleStyle>
      <a:lvl1pPr algn="l" defTabSz="914400" rtl="0" eaLnBrk="1" latinLnBrk="0" hangingPunct="1">
        <a:lnSpc>
          <a:spcPct val="90000"/>
        </a:lnSpc>
        <a:spcBef>
          <a:spcPct val="0"/>
        </a:spcBef>
        <a:buNone/>
        <a:defRPr sz="4400" b="1" kern="1200">
          <a:solidFill>
            <a:srgbClr val="18464A"/>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8464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8464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8464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8464A"/>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8464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56A557AB-545F-8586-3413-A204E0BDD2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3398" y="1005839"/>
            <a:ext cx="7785203" cy="5260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913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C4ED5A-3BEE-ED39-2D30-3A2E9E56513D}"/>
              </a:ext>
            </a:extLst>
          </p:cNvPr>
          <p:cNvSpPr>
            <a:spLocks noGrp="1"/>
          </p:cNvSpPr>
          <p:nvPr>
            <p:ph idx="1"/>
          </p:nvPr>
        </p:nvSpPr>
        <p:spPr>
          <a:xfrm>
            <a:off x="838200" y="1447801"/>
            <a:ext cx="10515600" cy="4576482"/>
          </a:xfrm>
        </p:spPr>
        <p:txBody>
          <a:bodyPr/>
          <a:lstStyle/>
          <a:p>
            <a:pPr marL="457200" indent="-457200" algn="l">
              <a:spcAft>
                <a:spcPts val="600"/>
              </a:spcAft>
              <a:buFont typeface="Arial" panose="020B0604020202020204" pitchFamily="34" charset="0"/>
              <a:buChar char="•"/>
            </a:pPr>
            <a:r>
              <a:rPr lang="en-US" sz="2800" b="0" i="0" u="none" strike="noStrike" baseline="0" dirty="0">
                <a:latin typeface="Calibri" panose="020F0502020204030204" pitchFamily="34" charset="0"/>
              </a:rPr>
              <a:t>Describe </a:t>
            </a:r>
            <a:r>
              <a:rPr lang="en-US" sz="2800" b="1" i="0" u="none" strike="noStrike" baseline="0" dirty="0">
                <a:latin typeface="Calibri" panose="020F0502020204030204" pitchFamily="34" charset="0"/>
              </a:rPr>
              <a:t>who </a:t>
            </a:r>
            <a:r>
              <a:rPr lang="en-US" sz="2800" b="0" i="0" u="none" strike="noStrike" baseline="0" dirty="0">
                <a:latin typeface="Calibri" panose="020F0502020204030204" pitchFamily="34" charset="0"/>
              </a:rPr>
              <a:t>the story is about (i.e. persons or groups involved).</a:t>
            </a:r>
            <a:endParaRPr lang="en-US" sz="2800" b="0" i="0" u="none" strike="noStrike" baseline="0" dirty="0">
              <a:latin typeface="Sitka Text" panose="02000505000000020004" pitchFamily="2" charset="0"/>
            </a:endParaRPr>
          </a:p>
          <a:p>
            <a:pPr marL="457200" indent="-457200" algn="l">
              <a:spcAft>
                <a:spcPts val="600"/>
              </a:spcAft>
              <a:buFont typeface="Arial" panose="020B0604020202020204" pitchFamily="34" charset="0"/>
              <a:buChar char="•"/>
            </a:pPr>
            <a:r>
              <a:rPr lang="en-US" sz="2800" b="0" i="0" u="none" strike="noStrike" baseline="0" dirty="0">
                <a:latin typeface="Calibri" panose="020F0502020204030204" pitchFamily="34" charset="0"/>
              </a:rPr>
              <a:t>Summarize </a:t>
            </a:r>
            <a:r>
              <a:rPr lang="en-US" sz="2800" b="1" i="0" u="none" strike="noStrike" baseline="0" dirty="0">
                <a:latin typeface="Calibri" panose="020F0502020204030204" pitchFamily="34" charset="0"/>
              </a:rPr>
              <a:t>what </a:t>
            </a:r>
            <a:r>
              <a:rPr lang="en-US" sz="2800" b="0" i="0" u="none" strike="noStrike" baseline="0" dirty="0">
                <a:latin typeface="Calibri" panose="020F0502020204030204" pitchFamily="34" charset="0"/>
              </a:rPr>
              <a:t>the story is about in 3 to 4 sentences.</a:t>
            </a:r>
            <a:endParaRPr lang="en-US" sz="2800" b="0" i="0" u="none" strike="noStrike" baseline="0" dirty="0">
              <a:latin typeface="Sitka Text" panose="02000505000000020004" pitchFamily="2" charset="0"/>
            </a:endParaRPr>
          </a:p>
          <a:p>
            <a:pPr marL="457200" indent="-457200" algn="l">
              <a:spcAft>
                <a:spcPts val="600"/>
              </a:spcAft>
              <a:buFont typeface="Arial" panose="020B0604020202020204" pitchFamily="34" charset="0"/>
              <a:buChar char="•"/>
            </a:pPr>
            <a:r>
              <a:rPr lang="en-US" sz="2800" b="0" i="0" u="none" strike="noStrike" baseline="0" dirty="0">
                <a:latin typeface="Calibri" panose="020F0502020204030204" pitchFamily="34" charset="0"/>
              </a:rPr>
              <a:t>Identify </a:t>
            </a:r>
            <a:r>
              <a:rPr lang="en-US" sz="2800" b="1" i="0" u="none" strike="noStrike" baseline="0" dirty="0">
                <a:latin typeface="Calibri" panose="020F0502020204030204" pitchFamily="34" charset="0"/>
              </a:rPr>
              <a:t>when </a:t>
            </a:r>
            <a:r>
              <a:rPr lang="en-US" sz="2800" b="0" i="0" u="none" strike="noStrike" baseline="0" dirty="0">
                <a:latin typeface="Calibri" panose="020F0502020204030204" pitchFamily="34" charset="0"/>
              </a:rPr>
              <a:t>the story took place. What other local, national, or world events were taking place at that time that may be relevant?</a:t>
            </a:r>
            <a:endParaRPr lang="en-US" sz="2800" b="0" i="0" u="none" strike="noStrike" baseline="0" dirty="0">
              <a:latin typeface="Sitka Text" panose="02000505000000020004" pitchFamily="2" charset="0"/>
            </a:endParaRPr>
          </a:p>
          <a:p>
            <a:pPr marL="457200" indent="-457200" algn="l">
              <a:spcAft>
                <a:spcPts val="600"/>
              </a:spcAft>
              <a:buFont typeface="Arial" panose="020B0604020202020204" pitchFamily="34" charset="0"/>
              <a:buChar char="•"/>
            </a:pPr>
            <a:r>
              <a:rPr lang="en-US" sz="2800" b="0" i="0" u="none" strike="noStrike" baseline="0" dirty="0">
                <a:latin typeface="Calibri" panose="020F0502020204030204" pitchFamily="34" charset="0"/>
              </a:rPr>
              <a:t>Identify </a:t>
            </a:r>
            <a:r>
              <a:rPr lang="en-US" sz="2800" b="1" i="0" u="none" strike="noStrike" baseline="0" dirty="0">
                <a:latin typeface="Calibri" panose="020F0502020204030204" pitchFamily="34" charset="0"/>
              </a:rPr>
              <a:t>where </a:t>
            </a:r>
            <a:r>
              <a:rPr lang="en-US" sz="2800" b="0" i="0" u="none" strike="noStrike" baseline="0" dirty="0">
                <a:latin typeface="Calibri" panose="020F0502020204030204" pitchFamily="34" charset="0"/>
              </a:rPr>
              <a:t>the story took place (</a:t>
            </a:r>
            <a:r>
              <a:rPr lang="en-US" sz="2800" b="0" i="0" u="none" strike="noStrike" baseline="0" dirty="0" err="1">
                <a:latin typeface="Calibri" panose="020F0502020204030204" pitchFamily="34" charset="0"/>
              </a:rPr>
              <a:t>ie</a:t>
            </a:r>
            <a:r>
              <a:rPr lang="en-US" sz="2800" b="0" i="0" u="none" strike="noStrike" baseline="0" dirty="0">
                <a:latin typeface="Calibri" panose="020F0502020204030204" pitchFamily="34" charset="0"/>
              </a:rPr>
              <a:t>. </a:t>
            </a:r>
            <a:r>
              <a:rPr lang="en-US" sz="2800" b="0" i="0" u="none" strike="noStrike" baseline="0" dirty="0" err="1">
                <a:latin typeface="Calibri" panose="020F0502020204030204" pitchFamily="34" charset="0"/>
              </a:rPr>
              <a:t>neighbourhood</a:t>
            </a:r>
            <a:r>
              <a:rPr lang="en-US" sz="2800" b="0" i="0" u="none" strike="noStrike" baseline="0" dirty="0">
                <a:latin typeface="Calibri" panose="020F0502020204030204" pitchFamily="34" charset="0"/>
              </a:rPr>
              <a:t>, city, state/province, country, etc.).</a:t>
            </a:r>
            <a:endParaRPr lang="en-US" sz="2800" b="0" i="0" u="none" strike="noStrike" baseline="0" dirty="0">
              <a:latin typeface="Sitka Text" panose="02000505000000020004" pitchFamily="2" charset="0"/>
            </a:endParaRPr>
          </a:p>
          <a:p>
            <a:pPr marL="457200" indent="-457200" algn="l">
              <a:spcAft>
                <a:spcPts val="600"/>
              </a:spcAft>
              <a:buFont typeface="Arial" panose="020B0604020202020204" pitchFamily="34" charset="0"/>
              <a:buChar char="•"/>
            </a:pPr>
            <a:r>
              <a:rPr lang="en-US" sz="2800" b="0" i="0" u="none" strike="noStrike" baseline="0" dirty="0">
                <a:latin typeface="Calibri" panose="020F0502020204030204" pitchFamily="34" charset="0"/>
              </a:rPr>
              <a:t>Describe </a:t>
            </a:r>
            <a:r>
              <a:rPr lang="en-US" sz="2800" b="1" i="0" u="none" strike="noStrike" baseline="0" dirty="0">
                <a:latin typeface="Calibri" panose="020F0502020204030204" pitchFamily="34" charset="0"/>
              </a:rPr>
              <a:t>why </a:t>
            </a:r>
            <a:r>
              <a:rPr lang="en-US" sz="2800" b="0" i="0" u="none" strike="noStrike" baseline="0" dirty="0">
                <a:latin typeface="Calibri" panose="020F0502020204030204" pitchFamily="34" charset="0"/>
              </a:rPr>
              <a:t>the story is significant and important to know.</a:t>
            </a:r>
            <a:endParaRPr lang="en-US" sz="2800" dirty="0"/>
          </a:p>
        </p:txBody>
      </p:sp>
    </p:spTree>
    <p:extLst>
      <p:ext uri="{BB962C8B-B14F-4D97-AF65-F5344CB8AC3E}">
        <p14:creationId xmlns:p14="http://schemas.microsoft.com/office/powerpoint/2010/main" val="785000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C4ED5A-3BEE-ED39-2D30-3A2E9E56513D}"/>
              </a:ext>
            </a:extLst>
          </p:cNvPr>
          <p:cNvSpPr>
            <a:spLocks noGrp="1"/>
          </p:cNvSpPr>
          <p:nvPr>
            <p:ph idx="1"/>
          </p:nvPr>
        </p:nvSpPr>
        <p:spPr>
          <a:xfrm>
            <a:off x="838200" y="1447801"/>
            <a:ext cx="10515600" cy="4576482"/>
          </a:xfrm>
        </p:spPr>
        <p:txBody>
          <a:bodyPr/>
          <a:lstStyle/>
          <a:p>
            <a:pPr marL="457200" indent="-457200" algn="l">
              <a:spcAft>
                <a:spcPts val="600"/>
              </a:spcAft>
              <a:buFont typeface="Arial" panose="020B0604020202020204" pitchFamily="34" charset="0"/>
              <a:buChar char="•"/>
            </a:pPr>
            <a:r>
              <a:rPr lang="en-US" sz="2800" b="0" i="0" u="none" strike="noStrike" baseline="0" dirty="0">
                <a:latin typeface="Calibri" panose="020F0502020204030204" pitchFamily="34" charset="0"/>
              </a:rPr>
              <a:t>What did you gain from working with a story?</a:t>
            </a:r>
          </a:p>
          <a:p>
            <a:pPr marL="457200" indent="-457200" algn="l">
              <a:spcAft>
                <a:spcPts val="600"/>
              </a:spcAft>
              <a:buFont typeface="Arial" panose="020B0604020202020204" pitchFamily="34" charset="0"/>
              <a:buChar char="•"/>
            </a:pPr>
            <a:r>
              <a:rPr lang="en-US" sz="2800" b="0" i="0" u="none" strike="noStrike" baseline="0" dirty="0">
                <a:latin typeface="Calibri" panose="020F0502020204030204" pitchFamily="34" charset="0"/>
              </a:rPr>
              <a:t>What biases can you identify in the way the story was told? </a:t>
            </a:r>
          </a:p>
          <a:p>
            <a:pPr marL="457200" indent="-457200" algn="l">
              <a:spcAft>
                <a:spcPts val="600"/>
              </a:spcAft>
              <a:buFont typeface="Arial" panose="020B0604020202020204" pitchFamily="34" charset="0"/>
              <a:buChar char="•"/>
            </a:pPr>
            <a:r>
              <a:rPr lang="en-US" sz="2800" b="0" i="0" u="none" strike="noStrike" baseline="0" dirty="0">
                <a:latin typeface="Calibri" panose="020F0502020204030204" pitchFamily="34" charset="0"/>
              </a:rPr>
              <a:t>Did anyone within the group question the version of the story that was given, or did they accept it? Why?</a:t>
            </a:r>
          </a:p>
          <a:p>
            <a:pPr marL="457200" indent="-457200" algn="l">
              <a:spcAft>
                <a:spcPts val="600"/>
              </a:spcAft>
              <a:buFont typeface="Arial" panose="020B0604020202020204" pitchFamily="34" charset="0"/>
              <a:buChar char="•"/>
            </a:pPr>
            <a:r>
              <a:rPr lang="en-US" sz="2800" b="0" i="0" u="none" strike="noStrike" baseline="0" dirty="0">
                <a:latin typeface="Calibri" panose="020F0502020204030204" pitchFamily="34" charset="0"/>
              </a:rPr>
              <a:t>Share a detail with a quotation from the story that you found particularly interesting or telling.</a:t>
            </a:r>
            <a:endParaRPr lang="en-US" sz="2800" dirty="0"/>
          </a:p>
        </p:txBody>
      </p:sp>
    </p:spTree>
    <p:extLst>
      <p:ext uri="{BB962C8B-B14F-4D97-AF65-F5344CB8AC3E}">
        <p14:creationId xmlns:p14="http://schemas.microsoft.com/office/powerpoint/2010/main" val="1631195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C4ED5A-3BEE-ED39-2D30-3A2E9E56513D}"/>
              </a:ext>
            </a:extLst>
          </p:cNvPr>
          <p:cNvSpPr>
            <a:spLocks noGrp="1"/>
          </p:cNvSpPr>
          <p:nvPr>
            <p:ph idx="1"/>
          </p:nvPr>
        </p:nvSpPr>
        <p:spPr>
          <a:xfrm>
            <a:off x="838200" y="1447801"/>
            <a:ext cx="10515600" cy="4576482"/>
          </a:xfrm>
        </p:spPr>
        <p:txBody>
          <a:bodyPr>
            <a:normAutofit fontScale="77500" lnSpcReduction="20000"/>
          </a:bodyPr>
          <a:lstStyle/>
          <a:p>
            <a:pPr marL="457200" indent="-457200" algn="l">
              <a:spcAft>
                <a:spcPts val="600"/>
              </a:spcAft>
              <a:buFont typeface="Arial" panose="020B0604020202020204" pitchFamily="34" charset="0"/>
              <a:buChar char="•"/>
            </a:pPr>
            <a:r>
              <a:rPr lang="en-US" sz="2800" b="0" i="0" u="none" strike="noStrike" baseline="0" dirty="0">
                <a:latin typeface="Calibri" panose="020F0502020204030204" pitchFamily="34" charset="0"/>
              </a:rPr>
              <a:t>What similarities/differences can you identify between the two versions of the story?</a:t>
            </a:r>
          </a:p>
          <a:p>
            <a:pPr marL="457200" indent="-457200" algn="l">
              <a:spcAft>
                <a:spcPts val="600"/>
              </a:spcAft>
              <a:buFont typeface="Arial" panose="020B0604020202020204" pitchFamily="34" charset="0"/>
              <a:buChar char="•"/>
            </a:pPr>
            <a:r>
              <a:rPr lang="en-US" sz="2800" b="0" i="0" u="none" strike="noStrike" baseline="0" dirty="0">
                <a:latin typeface="Calibri" panose="020F0502020204030204" pitchFamily="34" charset="0"/>
              </a:rPr>
              <a:t>Who were the storytellers?</a:t>
            </a:r>
          </a:p>
          <a:p>
            <a:pPr marL="457200" indent="-457200" algn="l">
              <a:spcAft>
                <a:spcPts val="600"/>
              </a:spcAft>
              <a:buFont typeface="Arial" panose="020B0604020202020204" pitchFamily="34" charset="0"/>
              <a:buChar char="•"/>
            </a:pPr>
            <a:r>
              <a:rPr lang="en-US" sz="2800" b="0" i="0" u="none" strike="noStrike" baseline="0" dirty="0">
                <a:latin typeface="Calibri" panose="020F0502020204030204" pitchFamily="34" charset="0"/>
              </a:rPr>
              <a:t>If you had to identify the protagonist of your story, who would it be? Is there an antagonist?</a:t>
            </a:r>
          </a:p>
          <a:p>
            <a:pPr marL="457200" indent="-457200" algn="l">
              <a:spcAft>
                <a:spcPts val="600"/>
              </a:spcAft>
              <a:buFont typeface="Arial" panose="020B0604020202020204" pitchFamily="34" charset="0"/>
              <a:buChar char="•"/>
            </a:pPr>
            <a:r>
              <a:rPr lang="en-US" sz="2800" b="0" i="0" u="none" strike="noStrike" baseline="0" dirty="0">
                <a:latin typeface="Calibri" panose="020F0502020204030204" pitchFamily="34" charset="0"/>
              </a:rPr>
              <a:t>What basic conflict did each story point out? (Person vs person, person vs nature, person vs society, rich vs poor, etc.)</a:t>
            </a:r>
          </a:p>
          <a:p>
            <a:pPr marL="457200" indent="-457200" algn="l">
              <a:spcAft>
                <a:spcPts val="600"/>
              </a:spcAft>
              <a:buFont typeface="Arial" panose="020B0604020202020204" pitchFamily="34" charset="0"/>
              <a:buChar char="•"/>
            </a:pPr>
            <a:r>
              <a:rPr lang="en-US" sz="2800" b="0" i="0" u="none" strike="noStrike" baseline="0" dirty="0">
                <a:latin typeface="Calibri" panose="020F0502020204030204" pitchFamily="34" charset="0"/>
              </a:rPr>
              <a:t>What solutions, if any, does your version of the story offer?</a:t>
            </a:r>
          </a:p>
          <a:p>
            <a:pPr marL="457200" indent="-457200" algn="l">
              <a:spcAft>
                <a:spcPts val="600"/>
              </a:spcAft>
              <a:buFont typeface="Arial" panose="020B0604020202020204" pitchFamily="34" charset="0"/>
              <a:buChar char="•"/>
            </a:pPr>
            <a:r>
              <a:rPr lang="en-US" sz="2800" b="0" i="0" u="none" strike="noStrike" baseline="0" dirty="0">
                <a:latin typeface="Calibri" panose="020F0502020204030204" pitchFamily="34" charset="0"/>
              </a:rPr>
              <a:t>How easy is it for you to integrate a conflicting account and let go of the one you had been building based on the initial reading?</a:t>
            </a:r>
          </a:p>
          <a:p>
            <a:pPr marL="457200" indent="-457200" algn="l">
              <a:spcAft>
                <a:spcPts val="600"/>
              </a:spcAft>
              <a:buFont typeface="Arial" panose="020B0604020202020204" pitchFamily="34" charset="0"/>
              <a:buChar char="•"/>
            </a:pPr>
            <a:r>
              <a:rPr lang="en-US" sz="2800" b="0" i="0" u="none" strike="noStrike" baseline="0" dirty="0">
                <a:latin typeface="Calibri" panose="020F0502020204030204" pitchFamily="34" charset="0"/>
              </a:rPr>
              <a:t>What had you become too attached to from your version of the story?</a:t>
            </a:r>
          </a:p>
          <a:p>
            <a:pPr marL="457200" indent="-457200" algn="l">
              <a:spcAft>
                <a:spcPts val="600"/>
              </a:spcAft>
              <a:buFont typeface="Arial" panose="020B0604020202020204" pitchFamily="34" charset="0"/>
              <a:buChar char="•"/>
            </a:pPr>
            <a:r>
              <a:rPr lang="en-US" sz="2800" b="0" i="0" u="none" strike="noStrike" baseline="0" dirty="0">
                <a:latin typeface="Calibri" panose="020F0502020204030204" pitchFamily="34" charset="0"/>
              </a:rPr>
              <a:t>What prior knowledge or beliefs factored into your understanding of the story you were given? Did it confirm or challenge any of your own biases?</a:t>
            </a:r>
            <a:endParaRPr lang="en-US" sz="2800" dirty="0"/>
          </a:p>
        </p:txBody>
      </p:sp>
    </p:spTree>
    <p:extLst>
      <p:ext uri="{BB962C8B-B14F-4D97-AF65-F5344CB8AC3E}">
        <p14:creationId xmlns:p14="http://schemas.microsoft.com/office/powerpoint/2010/main" val="2095212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647690-B58E-D12A-7C83-091025FFE216}"/>
              </a:ext>
            </a:extLst>
          </p:cNvPr>
          <p:cNvSpPr>
            <a:spLocks noGrp="1"/>
          </p:cNvSpPr>
          <p:nvPr>
            <p:ph idx="1"/>
          </p:nvPr>
        </p:nvSpPr>
        <p:spPr>
          <a:xfrm>
            <a:off x="838200" y="1508761"/>
            <a:ext cx="10515600" cy="4515522"/>
          </a:xfrm>
        </p:spPr>
        <p:txBody>
          <a:bodyPr>
            <a:normAutofit fontScale="70000" lnSpcReduction="20000"/>
          </a:bodyPr>
          <a:lstStyle/>
          <a:p>
            <a:pPr marL="457200" indent="-457200" algn="l">
              <a:spcAft>
                <a:spcPts val="600"/>
              </a:spcAft>
              <a:buFont typeface="Arial" panose="020B0604020202020204" pitchFamily="34" charset="0"/>
              <a:buChar char="•"/>
            </a:pPr>
            <a:r>
              <a:rPr lang="en-US" sz="2800" b="0" i="0" u="none" strike="noStrike" baseline="0" dirty="0">
                <a:latin typeface="Calibri" panose="020F0502020204030204" pitchFamily="34" charset="0"/>
              </a:rPr>
              <a:t>Look closely at how each person involved in the story was represented in each version. Which people were made to seem most human? Which people did the story most help you connect with? How did it do this? </a:t>
            </a:r>
            <a:r>
              <a:rPr lang="en-US" sz="2800" b="0" i="0" u="none" strike="noStrike" baseline="0">
                <a:latin typeface="Calibri" panose="020F0502020204030204" pitchFamily="34" charset="0"/>
              </a:rPr>
              <a:t>How representative might these people be of a wider group?</a:t>
            </a:r>
            <a:endParaRPr lang="en-US" sz="2800" b="0" i="0" u="none" strike="noStrike" baseline="0" dirty="0">
              <a:latin typeface="Calibri" panose="020F0502020204030204" pitchFamily="34" charset="0"/>
            </a:endParaRPr>
          </a:p>
          <a:p>
            <a:pPr marL="457200" indent="-457200" algn="l">
              <a:spcAft>
                <a:spcPts val="600"/>
              </a:spcAft>
              <a:buFont typeface="Arial" panose="020B0604020202020204" pitchFamily="34" charset="0"/>
              <a:buChar char="•"/>
            </a:pPr>
            <a:r>
              <a:rPr lang="en-US" sz="2800" b="0" i="0" u="none" strike="noStrike" baseline="0" dirty="0">
                <a:latin typeface="Calibri" panose="020F0502020204030204" pitchFamily="34" charset="0"/>
              </a:rPr>
              <a:t>Should any of the ways in which people are talked about be changed in order to humanize them more? (e.g. is anyone reduced to a stereotype or a statistic? Is anyone’s story told without their own voice being heard?) Are there any laws or policies in here that seem to dehumanize some?</a:t>
            </a:r>
          </a:p>
          <a:p>
            <a:pPr marL="457200" indent="-457200" algn="l">
              <a:spcAft>
                <a:spcPts val="600"/>
              </a:spcAft>
              <a:buFont typeface="Arial" panose="020B0604020202020204" pitchFamily="34" charset="0"/>
              <a:buChar char="•"/>
            </a:pPr>
            <a:r>
              <a:rPr lang="en-US" sz="2800" b="0" i="0" u="none" strike="noStrike" baseline="0" dirty="0">
                <a:latin typeface="Calibri" panose="020F0502020204030204" pitchFamily="34" charset="0"/>
              </a:rPr>
              <a:t>Think about the issue in the story through the lens of hospitality. Who in the story seems to get to play the role of host (having ownership of the space to which others must adapt) and who seems to be in the role of guest (more vulnerable and needing welcome)?</a:t>
            </a:r>
          </a:p>
          <a:p>
            <a:pPr marL="457200" indent="-457200" algn="l">
              <a:spcAft>
                <a:spcPts val="600"/>
              </a:spcAft>
              <a:buFont typeface="Arial" panose="020B0604020202020204" pitchFamily="34" charset="0"/>
              <a:buChar char="•"/>
            </a:pPr>
            <a:r>
              <a:rPr lang="en-US" sz="2800" b="0" i="0" u="none" strike="noStrike" baseline="0" dirty="0">
                <a:latin typeface="Calibri" panose="020F0502020204030204" pitchFamily="34" charset="0"/>
              </a:rPr>
              <a:t>Think about the way we just approached these stories in class. How might the way that we read and the questions we asked be related to being hospitable and learning to welcome others well? How is bias connected to hospitality?</a:t>
            </a:r>
          </a:p>
          <a:p>
            <a:pPr marL="457200" indent="-457200">
              <a:spcAft>
                <a:spcPts val="600"/>
              </a:spcAft>
            </a:pPr>
            <a:r>
              <a:rPr lang="en-US" sz="2900" dirty="0">
                <a:latin typeface="Calibri" panose="020F0502020204030204" pitchFamily="34" charset="0"/>
              </a:rPr>
              <a:t>Can you think of a time when you have promoted a perspective in a way that ignored others’ concerns? How does this relate to a Christian stance of hospitality towards others?</a:t>
            </a:r>
            <a:endParaRPr lang="en-US" sz="2800" dirty="0"/>
          </a:p>
          <a:p>
            <a:endParaRPr lang="en-US" dirty="0"/>
          </a:p>
        </p:txBody>
      </p:sp>
    </p:spTree>
    <p:extLst>
      <p:ext uri="{BB962C8B-B14F-4D97-AF65-F5344CB8AC3E}">
        <p14:creationId xmlns:p14="http://schemas.microsoft.com/office/powerpoint/2010/main" val="33720431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Autosaved]" id="{F55EB257-35A8-E942-9632-542530A8A2C4}" vid="{EC6BB37F-0948-4541-BE9A-E5CFBF68F0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TheCivicHospitalityProject_SlideTemplate (1)</Template>
  <TotalTime>165</TotalTime>
  <Words>546</Words>
  <Application>Microsoft Office PowerPoint</Application>
  <PresentationFormat>Widescreen</PresentationFormat>
  <Paragraphs>22</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Sitka Text</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Rau</dc:creator>
  <cp:lastModifiedBy>David Smith</cp:lastModifiedBy>
  <cp:revision>20</cp:revision>
  <dcterms:created xsi:type="dcterms:W3CDTF">2022-07-13T13:29:46Z</dcterms:created>
  <dcterms:modified xsi:type="dcterms:W3CDTF">2022-07-22T16:59:36Z</dcterms:modified>
</cp:coreProperties>
</file>